
<file path=[Content_Types].xml><?xml version="1.0" encoding="utf-8"?>
<Types xmlns="http://schemas.openxmlformats.org/package/2006/content-types"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9"/>
  </p:notesMasterIdLst>
  <p:sldIdLst>
    <p:sldId id="257" r:id="rId2"/>
    <p:sldId id="258" r:id="rId3"/>
    <p:sldId id="267" r:id="rId4"/>
    <p:sldId id="389" r:id="rId5"/>
    <p:sldId id="390" r:id="rId6"/>
    <p:sldId id="279" r:id="rId7"/>
    <p:sldId id="289" r:id="rId8"/>
    <p:sldId id="282" r:id="rId9"/>
    <p:sldId id="391" r:id="rId10"/>
    <p:sldId id="392" r:id="rId11"/>
    <p:sldId id="393" r:id="rId12"/>
    <p:sldId id="271" r:id="rId13"/>
    <p:sldId id="394" r:id="rId14"/>
    <p:sldId id="395" r:id="rId15"/>
    <p:sldId id="396" r:id="rId16"/>
    <p:sldId id="397" r:id="rId17"/>
    <p:sldId id="398" r:id="rId18"/>
    <p:sldId id="269" r:id="rId19"/>
    <p:sldId id="401" r:id="rId20"/>
    <p:sldId id="285" r:id="rId21"/>
    <p:sldId id="400" r:id="rId22"/>
    <p:sldId id="386" r:id="rId23"/>
    <p:sldId id="402" r:id="rId24"/>
    <p:sldId id="374" r:id="rId25"/>
    <p:sldId id="403" r:id="rId26"/>
    <p:sldId id="404" r:id="rId27"/>
    <p:sldId id="684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3FF"/>
    <a:srgbClr val="FFD8FF"/>
    <a:srgbClr val="FFB9FF"/>
    <a:srgbClr val="00D5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68"/>
    <p:restoredTop sz="94522"/>
  </p:normalViewPr>
  <p:slideViewPr>
    <p:cSldViewPr snapToGrid="0" snapToObjects="1">
      <p:cViewPr varScale="1">
        <p:scale>
          <a:sx n="70" d="100"/>
          <a:sy n="70" d="100"/>
        </p:scale>
        <p:origin x="26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슬라이드 이미지 개체 틀 1">
            <a:extLst>
              <a:ext uri="{FF2B5EF4-FFF2-40B4-BE49-F238E27FC236}">
                <a16:creationId xmlns:a16="http://schemas.microsoft.com/office/drawing/2014/main" id="{CC7D480D-0BF8-EE4C-811B-D2E408704A1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8" name="슬라이드 노트 개체 틀 2">
            <a:extLst>
              <a:ext uri="{FF2B5EF4-FFF2-40B4-BE49-F238E27FC236}">
                <a16:creationId xmlns:a16="http://schemas.microsoft.com/office/drawing/2014/main" id="{C57E9035-69EA-BD48-84B9-F20314CC17C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</a:t>
            </a:r>
            <a:endParaRPr lang="ko-KR" altLang="en-US"/>
          </a:p>
        </p:txBody>
      </p:sp>
      <p:sp>
        <p:nvSpPr>
          <p:cNvPr id="29699" name="슬라이드 번호 개체 틀 3">
            <a:extLst>
              <a:ext uri="{FF2B5EF4-FFF2-40B4-BE49-F238E27FC236}">
                <a16:creationId xmlns:a16="http://schemas.microsoft.com/office/drawing/2014/main" id="{32BCCF58-EDB3-534E-9489-E4D513AF7D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D33CF343-2AEE-1246-A8A8-691B72F3B542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19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19525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슬라이드 이미지 개체 틀 1">
            <a:extLst>
              <a:ext uri="{FF2B5EF4-FFF2-40B4-BE49-F238E27FC236}">
                <a16:creationId xmlns:a16="http://schemas.microsoft.com/office/drawing/2014/main" id="{CC7D480D-0BF8-EE4C-811B-D2E408704A1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8" name="슬라이드 노트 개체 틀 2">
            <a:extLst>
              <a:ext uri="{FF2B5EF4-FFF2-40B4-BE49-F238E27FC236}">
                <a16:creationId xmlns:a16="http://schemas.microsoft.com/office/drawing/2014/main" id="{C57E9035-69EA-BD48-84B9-F20314CC17C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</a:t>
            </a:r>
            <a:endParaRPr lang="ko-KR" altLang="en-US"/>
          </a:p>
        </p:txBody>
      </p:sp>
      <p:sp>
        <p:nvSpPr>
          <p:cNvPr id="29699" name="슬라이드 번호 개체 틀 3">
            <a:extLst>
              <a:ext uri="{FF2B5EF4-FFF2-40B4-BE49-F238E27FC236}">
                <a16:creationId xmlns:a16="http://schemas.microsoft.com/office/drawing/2014/main" id="{32BCCF58-EDB3-534E-9489-E4D513AF7D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D33CF343-2AEE-1246-A8A8-691B72F3B542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20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77189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슬라이드 이미지 개체 틀 1">
            <a:extLst>
              <a:ext uri="{FF2B5EF4-FFF2-40B4-BE49-F238E27FC236}">
                <a16:creationId xmlns:a16="http://schemas.microsoft.com/office/drawing/2014/main" id="{CC7D480D-0BF8-EE4C-811B-D2E408704A1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8" name="슬라이드 노트 개체 틀 2">
            <a:extLst>
              <a:ext uri="{FF2B5EF4-FFF2-40B4-BE49-F238E27FC236}">
                <a16:creationId xmlns:a16="http://schemas.microsoft.com/office/drawing/2014/main" id="{C57E9035-69EA-BD48-84B9-F20314CC17C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</a:t>
            </a:r>
            <a:endParaRPr lang="ko-KR" altLang="en-US"/>
          </a:p>
        </p:txBody>
      </p:sp>
      <p:sp>
        <p:nvSpPr>
          <p:cNvPr id="29699" name="슬라이드 번호 개체 틀 3">
            <a:extLst>
              <a:ext uri="{FF2B5EF4-FFF2-40B4-BE49-F238E27FC236}">
                <a16:creationId xmlns:a16="http://schemas.microsoft.com/office/drawing/2014/main" id="{32BCCF58-EDB3-534E-9489-E4D513AF7D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D33CF343-2AEE-1246-A8A8-691B72F3B542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21</a:t>
            </a:fld>
            <a:endParaRPr lang="ko-KR" altLang="en-US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59315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CDF70-9235-0040-A2F2-E8E6C7A2A5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7A44E2-FBB8-C048-9F5B-A2055E0DC3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B226B7-6529-E041-84A8-6A5DC2679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291111-4D7C-F943-B2C2-C49B9CD2F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C981C-E66D-B645-9F79-9930D1CA4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4713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A0A81-4ACC-6B43-B6E5-C6D17B65E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C3F3E4-6AD7-D144-B125-1E70124A84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59657-698A-0B41-9AD6-C872C0A6C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ACC0B-16BB-4D4D-BBB0-F73C86530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D7468-FD1C-4542-ABE1-9662D62F5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367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0765DD-EA9C-A34B-8959-CAFF9CD251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191986-8151-8D41-8285-11FB6CD676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98049-D62D-7943-A4B1-4905D1610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91627-5816-5242-B0D7-40A11E8BF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CDA71-0E8C-3A42-A729-817DFD349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352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1F552-9DB2-024C-9226-8B10D19EF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40B74-F1D2-4A41-84E0-C613725EA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2A6CC9-41A0-4E45-B3B4-25DCCA2E9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508E8-C188-1E48-AAF2-247179ACB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B1A26-B98E-5C41-A23E-F0AEAAF3A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970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7B1A2-4A6E-F947-B4D5-4574DC23B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1067F7-9698-4B45-AC9B-8B02EC901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8C84E-9841-1E40-9FB3-4843E719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3ED30-E25B-D74A-96EE-3A50863B0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1DACF-2C3B-C241-BB15-CBD4BC945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392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11CA5-5C17-D648-8373-B3B38A74E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03FE3-292E-5C4D-AEF8-A46C08FBA4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F4CEA4-EFFE-CD42-9928-CAF9F993C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66F50A-CD32-934D-ACEC-FEA9DD6C1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8903C-340A-1848-B0C7-5FFC73007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17FEE-52E4-9C4D-8330-A9F1B5CE4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866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73B9A-7BD1-7646-88FB-98C613A20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862157-E351-E842-9817-F57403021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A94181-7FC3-F54C-8FB9-CB3243CD39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41D378-0DF9-2B4A-A5C1-0F2F90E339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F4A9BD-E442-B447-BC74-377EB0E4D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3D0888-46AB-3D41-ADBC-5F878249C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8BCC44-4942-F040-9DAE-1C9EF36B7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A9ACC0-4B9E-5D47-85B4-5728212B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3468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47F27-10DA-9840-A51E-61201DB14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8C0BD5-55BA-6848-8150-8B636EE7B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63C68-F204-D149-B8A5-069681210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6A8EF6-2F99-3C48-A5AC-9E3AAA528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8480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05A322-722B-3D4A-9515-D8F6B1284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DC1656-CBDD-5D4E-A9FB-5A03074E6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4D38F-AB0A-5E46-96C7-DA155C010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2160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2551E-0D7E-7644-AFD3-B8CC46A8D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58E84-8AB1-6E44-9761-711E49D82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73CDDF-AFFA-9242-934C-4C97FD7BC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0C5F9D-B322-4442-B024-71C7FE4F3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8754C9-F5C2-BA42-9E1F-6C37B0098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C9D1C5-DFB6-204C-8917-F96865FF8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9383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FC7EA-58E1-9F44-BE22-B608EE550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649634-2A2C-A143-8690-DCEC54007C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0681DC-18F5-4C44-BAB4-A83B3A3833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72915B-954B-5A44-B130-C64B35513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B2D960-0092-B84A-BF71-61F6F992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CB05D3-674A-4449-85C8-768751A0D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06651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0608F5-E00F-7A4C-9F35-6EFF27E9E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5B98E3-FB61-924A-88A0-14DB1283F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57C9E-3285-CF46-B9B0-0521BE7C9C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67890-ACA9-5C43-9C3B-21855097B9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144A8-B605-C14E-9E3B-63B2257E9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553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369462878/flashcards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7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4-2 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2000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A999991-76E9-D147-B21A-6BBD6014AFA6}"/>
              </a:ext>
            </a:extLst>
          </p:cNvPr>
          <p:cNvSpPr txBox="1">
            <a:spLocks/>
          </p:cNvSpPr>
          <p:nvPr/>
        </p:nvSpPr>
        <p:spPr>
          <a:xfrm>
            <a:off x="3944543" y="113885"/>
            <a:ext cx="4912509" cy="8005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03 </a:t>
            </a:r>
            <a:r>
              <a:rPr lang="ko-KR" altLang="en-US" sz="2400" dirty="0"/>
              <a:t>게임은 적당히</a:t>
            </a:r>
            <a:br>
              <a:rPr lang="en-US" altLang="ko-KR" sz="2400" dirty="0"/>
            </a:br>
            <a:r>
              <a:rPr lang="ko-KR" altLang="en-US" sz="2400" dirty="0"/>
              <a:t> 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도록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B900B5-F5F7-2F45-8AA1-8696C2DD0C70}"/>
              </a:ext>
            </a:extLst>
          </p:cNvPr>
          <p:cNvSpPr txBox="1"/>
          <p:nvPr/>
        </p:nvSpPr>
        <p:spPr>
          <a:xfrm>
            <a:off x="2395733" y="1061661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도록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 사용해서 이야기해 보세요</a:t>
            </a:r>
            <a:r>
              <a:rPr lang="en-US" altLang="ko-KR" sz="280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34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9997A08-5691-A54B-A671-315E41DEBEB1}"/>
              </a:ext>
            </a:extLst>
          </p:cNvPr>
          <p:cNvSpPr/>
          <p:nvPr/>
        </p:nvSpPr>
        <p:spPr>
          <a:xfrm>
            <a:off x="342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약속 시간에 늦지 않다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5A8DBAE-4D77-3349-92AE-801C74529F2D}"/>
              </a:ext>
            </a:extLst>
          </p:cNvPr>
          <p:cNvSpPr/>
          <p:nvPr/>
        </p:nvSpPr>
        <p:spPr>
          <a:xfrm>
            <a:off x="6819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조금 더 서두르세요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269FE0-8A4B-3A47-990F-A8A4EED07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5893" y="3429000"/>
            <a:ext cx="3125858" cy="3082850"/>
          </a:xfrm>
          <a:prstGeom prst="rect">
            <a:avLst/>
          </a:prstGeom>
        </p:spPr>
      </p:pic>
      <p:sp>
        <p:nvSpPr>
          <p:cNvPr id="11" name="Oval Callout 10">
            <a:extLst>
              <a:ext uri="{FF2B5EF4-FFF2-40B4-BE49-F238E27FC236}">
                <a16:creationId xmlns:a16="http://schemas.microsoft.com/office/drawing/2014/main" id="{B6C1F6DC-BA1F-3D49-8473-C19792949671}"/>
              </a:ext>
            </a:extLst>
          </p:cNvPr>
          <p:cNvSpPr/>
          <p:nvPr/>
        </p:nvSpPr>
        <p:spPr>
          <a:xfrm>
            <a:off x="342900" y="2817226"/>
            <a:ext cx="6651733" cy="2006233"/>
          </a:xfrm>
          <a:prstGeom prst="wedgeEllipseCallout">
            <a:avLst>
              <a:gd name="adj1" fmla="val 69755"/>
              <a:gd name="adj2" fmla="val 39755"/>
            </a:avLst>
          </a:prstGeom>
          <a:solidFill>
            <a:srgbClr val="FFC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약속 시간에 늦지 않도록</a:t>
            </a:r>
            <a:endParaRPr lang="en-US" altLang="ko-KR" sz="3200" dirty="0">
              <a:solidFill>
                <a:schemeClr val="bg1"/>
              </a:solidFill>
            </a:endParaRPr>
          </a:p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조금 더 서두르세요</a:t>
            </a:r>
            <a:r>
              <a:rPr lang="en-US" altLang="ko-KR" sz="3200" dirty="0">
                <a:solidFill>
                  <a:schemeClr val="bg1"/>
                </a:solidFill>
              </a:rPr>
              <a:t>.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4C91E58B-259A-9E43-A31C-6E3DD1B64B1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0022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A999991-76E9-D147-B21A-6BBD6014AFA6}"/>
              </a:ext>
            </a:extLst>
          </p:cNvPr>
          <p:cNvSpPr txBox="1">
            <a:spLocks/>
          </p:cNvSpPr>
          <p:nvPr/>
        </p:nvSpPr>
        <p:spPr>
          <a:xfrm>
            <a:off x="3944543" y="113885"/>
            <a:ext cx="4912509" cy="8005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03 </a:t>
            </a:r>
            <a:r>
              <a:rPr lang="ko-KR" altLang="en-US" sz="2400" dirty="0"/>
              <a:t>게임은 적당히</a:t>
            </a:r>
            <a:br>
              <a:rPr lang="en-US" altLang="ko-KR" sz="2400" dirty="0"/>
            </a:br>
            <a:r>
              <a:rPr lang="ko-KR" altLang="en-US" sz="2400" dirty="0"/>
              <a:t> 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도록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B900B5-F5F7-2F45-8AA1-8696C2DD0C70}"/>
              </a:ext>
            </a:extLst>
          </p:cNvPr>
          <p:cNvSpPr txBox="1"/>
          <p:nvPr/>
        </p:nvSpPr>
        <p:spPr>
          <a:xfrm>
            <a:off x="2395733" y="1061661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도록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P.34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9997A08-5691-A54B-A671-315E41DEBEB1}"/>
              </a:ext>
            </a:extLst>
          </p:cNvPr>
          <p:cNvSpPr/>
          <p:nvPr/>
        </p:nvSpPr>
        <p:spPr>
          <a:xfrm>
            <a:off x="342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많은 사람들이 들을 수 있다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5A8DBAE-4D77-3349-92AE-801C74529F2D}"/>
              </a:ext>
            </a:extLst>
          </p:cNvPr>
          <p:cNvSpPr/>
          <p:nvPr/>
        </p:nvSpPr>
        <p:spPr>
          <a:xfrm>
            <a:off x="6819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조금 더 크게 이야기해 주세요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269FE0-8A4B-3A47-990F-A8A4EED07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5893" y="3429000"/>
            <a:ext cx="3125858" cy="3082850"/>
          </a:xfrm>
          <a:prstGeom prst="rect">
            <a:avLst/>
          </a:prstGeom>
        </p:spPr>
      </p:pic>
      <p:sp>
        <p:nvSpPr>
          <p:cNvPr id="11" name="Oval Callout 10">
            <a:extLst>
              <a:ext uri="{FF2B5EF4-FFF2-40B4-BE49-F238E27FC236}">
                <a16:creationId xmlns:a16="http://schemas.microsoft.com/office/drawing/2014/main" id="{B6C1F6DC-BA1F-3D49-8473-C19792949671}"/>
              </a:ext>
            </a:extLst>
          </p:cNvPr>
          <p:cNvSpPr/>
          <p:nvPr/>
        </p:nvSpPr>
        <p:spPr>
          <a:xfrm>
            <a:off x="342900" y="2880795"/>
            <a:ext cx="7840980" cy="2006233"/>
          </a:xfrm>
          <a:prstGeom prst="wedgeEllipseCallout">
            <a:avLst>
              <a:gd name="adj1" fmla="val 56052"/>
              <a:gd name="adj2" fmla="val 71660"/>
            </a:avLst>
          </a:prstGeom>
          <a:solidFill>
            <a:srgbClr val="FFC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많은 사람들이 들을 수 있도록 조금 더 크게 이야기해 주세요</a:t>
            </a:r>
            <a:r>
              <a:rPr lang="en-US" altLang="ko-KR" sz="3200" dirty="0">
                <a:solidFill>
                  <a:schemeClr val="bg1"/>
                </a:solidFill>
              </a:rPr>
              <a:t>.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4C91E58B-259A-9E43-A31C-6E3DD1B64B1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319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39486" y="1315710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기</a:t>
            </a:r>
            <a:r>
              <a:rPr lang="en-US" altLang="ko-KR" sz="3600" dirty="0">
                <a:solidFill>
                  <a:srgbClr val="FF0000"/>
                </a:solidFill>
              </a:rPr>
              <a:t>(</a:t>
            </a:r>
            <a:r>
              <a:rPr lang="ko-KR" altLang="en-US" sz="3600" dirty="0">
                <a:solidFill>
                  <a:srgbClr val="FF0000"/>
                </a:solidFill>
              </a:rPr>
              <a:t>가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>
                <a:solidFill>
                  <a:srgbClr val="FF0000"/>
                </a:solidFill>
              </a:rPr>
              <a:t> 쉽다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179248" y="3086092"/>
            <a:ext cx="11756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1. </a:t>
            </a:r>
            <a:r>
              <a:rPr lang="ko-KR" altLang="en-US" sz="3000" dirty="0"/>
              <a:t>성격이 좋은 사람은 사람들과 </a:t>
            </a:r>
            <a:r>
              <a:rPr lang="ko-KR" altLang="en-US" sz="3000" dirty="0">
                <a:solidFill>
                  <a:srgbClr val="FF0000"/>
                </a:solidFill>
              </a:rPr>
              <a:t>어울리기 쉬워요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179248" y="3875459"/>
            <a:ext cx="10092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2.</a:t>
            </a:r>
            <a:r>
              <a:rPr lang="ko-KR" altLang="en-US" sz="3000" dirty="0"/>
              <a:t> </a:t>
            </a:r>
            <a:r>
              <a:rPr lang="ko-KR" altLang="en-US" sz="3000" dirty="0">
                <a:solidFill>
                  <a:srgbClr val="FF0000"/>
                </a:solidFill>
              </a:rPr>
              <a:t>실수하기 쉬운 </a:t>
            </a:r>
            <a:r>
              <a:rPr lang="ko-KR" altLang="en-US" sz="3000" dirty="0"/>
              <a:t>문제가 많으니까 잘 생각해서 푸세요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47832" y="4620563"/>
            <a:ext cx="11696333" cy="1402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dirty="0"/>
              <a:t>3.</a:t>
            </a:r>
            <a:r>
              <a:rPr lang="ko-KR" altLang="en-US" sz="2800" dirty="0"/>
              <a:t> </a:t>
            </a:r>
            <a:r>
              <a:rPr lang="en-US" altLang="ko-KR" sz="3000" dirty="0"/>
              <a:t>A</a:t>
            </a:r>
            <a:r>
              <a:rPr lang="ko-KR" altLang="en-US" sz="3000" dirty="0"/>
              <a:t>   엄마</a:t>
            </a:r>
            <a:r>
              <a:rPr lang="en-US" altLang="ko-KR" sz="3000" dirty="0"/>
              <a:t>,</a:t>
            </a:r>
            <a:r>
              <a:rPr lang="ko-KR" altLang="en-US" sz="3000" dirty="0"/>
              <a:t> 이 칼 써도 돼요</a:t>
            </a:r>
            <a:r>
              <a:rPr lang="en-US" altLang="ko-KR" sz="3000" dirty="0"/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3000" dirty="0"/>
              <a:t>    </a:t>
            </a:r>
            <a:r>
              <a:rPr lang="en-US" sz="3000" dirty="0"/>
              <a:t>B </a:t>
            </a:r>
            <a:r>
              <a:rPr lang="ko-KR" altLang="en-US" sz="3000" dirty="0"/>
              <a:t>  응</a:t>
            </a:r>
            <a:r>
              <a:rPr lang="en-US" altLang="ko-KR" sz="3000" dirty="0"/>
              <a:t>.</a:t>
            </a:r>
            <a:r>
              <a:rPr lang="ko-KR" altLang="en-US" sz="3000" dirty="0"/>
              <a:t> 그런데 </a:t>
            </a:r>
            <a:r>
              <a:rPr lang="ko-KR" altLang="en-US" sz="3000" dirty="0">
                <a:solidFill>
                  <a:srgbClr val="FF0000"/>
                </a:solidFill>
              </a:rPr>
              <a:t>다치기 쉬우니까 </a:t>
            </a:r>
            <a:r>
              <a:rPr lang="ko-KR" altLang="en-US" sz="3000" dirty="0"/>
              <a:t>조심해라</a:t>
            </a:r>
            <a:r>
              <a:rPr lang="en-US" altLang="ko-KR" sz="30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406400" y="1914902"/>
            <a:ext cx="10952480" cy="86177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   </a:t>
            </a:r>
            <a:r>
              <a:rPr lang="en-US" altLang="ko-KR" sz="2500" dirty="0"/>
              <a:t>(Attached to a verb or an adjective) This is used to show that there </a:t>
            </a:r>
          </a:p>
          <a:p>
            <a:r>
              <a:rPr lang="en-US" altLang="ko-KR" sz="2500" dirty="0"/>
              <a:t>     is high probability of a certain condition, action, situation.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357629E-4A53-644C-8BAF-CBD07E08E34E}"/>
              </a:ext>
            </a:extLst>
          </p:cNvPr>
          <p:cNvSpPr txBox="1">
            <a:spLocks/>
          </p:cNvSpPr>
          <p:nvPr/>
        </p:nvSpPr>
        <p:spPr>
          <a:xfrm>
            <a:off x="3639746" y="113885"/>
            <a:ext cx="4912509" cy="96945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/>
              <a:t>Unit 03 </a:t>
            </a:r>
            <a:r>
              <a:rPr lang="ko-KR" altLang="en-US" sz="2800" dirty="0"/>
              <a:t>게임은 적당히</a:t>
            </a:r>
            <a:br>
              <a:rPr lang="en-US" altLang="ko-KR" sz="2800" dirty="0"/>
            </a:br>
            <a:r>
              <a:rPr lang="ko-KR" altLang="en-US" sz="2800" dirty="0"/>
              <a:t> 문법과 표현 </a:t>
            </a:r>
            <a:r>
              <a:rPr lang="en-US" altLang="ko-KR" sz="2800" dirty="0"/>
              <a:t>2</a:t>
            </a:r>
            <a:r>
              <a:rPr lang="ko-KR" altLang="en-US" sz="2800" dirty="0"/>
              <a:t> 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04E8936A-DDE4-7644-BCDC-4F4C6A91D0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2378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20" grpId="0"/>
      <p:bldP spid="22" grpId="0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A999991-76E9-D147-B21A-6BBD6014AFA6}"/>
              </a:ext>
            </a:extLst>
          </p:cNvPr>
          <p:cNvSpPr txBox="1">
            <a:spLocks/>
          </p:cNvSpPr>
          <p:nvPr/>
        </p:nvSpPr>
        <p:spPr>
          <a:xfrm>
            <a:off x="3944543" y="113885"/>
            <a:ext cx="4912509" cy="8005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03 </a:t>
            </a:r>
            <a:r>
              <a:rPr lang="ko-KR" altLang="en-US" sz="2400" dirty="0"/>
              <a:t>게임은 적당히</a:t>
            </a:r>
            <a:br>
              <a:rPr lang="en-US" altLang="ko-KR" sz="2400" dirty="0"/>
            </a:br>
            <a:r>
              <a:rPr lang="ko-KR" altLang="en-US" sz="2400" dirty="0"/>
              <a:t> 문법과 표현 </a:t>
            </a:r>
            <a:r>
              <a:rPr lang="en-US" altLang="ko-KR" sz="2400" dirty="0"/>
              <a:t>2</a:t>
            </a:r>
            <a:r>
              <a:rPr lang="ko-KR" altLang="en-US" sz="2400" dirty="0"/>
              <a:t> 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기</a:t>
            </a:r>
            <a:r>
              <a:rPr lang="en-US" altLang="ko-KR" sz="2400" dirty="0">
                <a:solidFill>
                  <a:srgbClr val="FF0000"/>
                </a:solidFill>
              </a:rPr>
              <a:t>(</a:t>
            </a:r>
            <a:r>
              <a:rPr lang="ko-KR" altLang="en-US" sz="2400" dirty="0">
                <a:solidFill>
                  <a:srgbClr val="FF0000"/>
                </a:solidFill>
              </a:rPr>
              <a:t>가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>
                <a:solidFill>
                  <a:srgbClr val="FF0000"/>
                </a:solidFill>
              </a:rPr>
              <a:t> 쉽다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B900B5-F5F7-2F45-8AA1-8696C2DD0C70}"/>
              </a:ext>
            </a:extLst>
          </p:cNvPr>
          <p:cNvSpPr txBox="1"/>
          <p:nvPr/>
        </p:nvSpPr>
        <p:spPr>
          <a:xfrm>
            <a:off x="2395733" y="1061661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기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(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가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 쉽다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P.35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9997A08-5691-A54B-A671-315E41DEBEB1}"/>
              </a:ext>
            </a:extLst>
          </p:cNvPr>
          <p:cNvSpPr/>
          <p:nvPr/>
        </p:nvSpPr>
        <p:spPr>
          <a:xfrm>
            <a:off x="342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게임에 빠지면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5A8DBAE-4D77-3349-92AE-801C74529F2D}"/>
              </a:ext>
            </a:extLst>
          </p:cNvPr>
          <p:cNvSpPr/>
          <p:nvPr/>
        </p:nvSpPr>
        <p:spPr>
          <a:xfrm>
            <a:off x="6819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시력이 나빠지다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4C91E58B-259A-9E43-A31C-6E3DD1B64B1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1B43AB-7711-A645-962B-3FC69521F5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3880" y="3109473"/>
            <a:ext cx="2934500" cy="2812229"/>
          </a:xfrm>
          <a:prstGeom prst="rect">
            <a:avLst/>
          </a:prstGeom>
        </p:spPr>
      </p:pic>
      <p:sp>
        <p:nvSpPr>
          <p:cNvPr id="13" name="Oval Callout 12">
            <a:extLst>
              <a:ext uri="{FF2B5EF4-FFF2-40B4-BE49-F238E27FC236}">
                <a16:creationId xmlns:a16="http://schemas.microsoft.com/office/drawing/2014/main" id="{0C7CF959-60F8-6C4E-99D5-62B9CF5AFD51}"/>
              </a:ext>
            </a:extLst>
          </p:cNvPr>
          <p:cNvSpPr/>
          <p:nvPr/>
        </p:nvSpPr>
        <p:spPr>
          <a:xfrm>
            <a:off x="342900" y="2880795"/>
            <a:ext cx="7840980" cy="2006233"/>
          </a:xfrm>
          <a:prstGeom prst="wedgeEllipseCallout">
            <a:avLst>
              <a:gd name="adj1" fmla="val 65673"/>
              <a:gd name="adj2" fmla="val 46592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게임에 빠지면 시력이 나빠지기 쉬워요</a:t>
            </a:r>
            <a:r>
              <a:rPr lang="en-US" altLang="ko-KR" sz="3200" dirty="0">
                <a:solidFill>
                  <a:schemeClr val="bg1"/>
                </a:solidFill>
              </a:rPr>
              <a:t>.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55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A999991-76E9-D147-B21A-6BBD6014AFA6}"/>
              </a:ext>
            </a:extLst>
          </p:cNvPr>
          <p:cNvSpPr txBox="1">
            <a:spLocks/>
          </p:cNvSpPr>
          <p:nvPr/>
        </p:nvSpPr>
        <p:spPr>
          <a:xfrm>
            <a:off x="3944543" y="113885"/>
            <a:ext cx="4912509" cy="8005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03 </a:t>
            </a:r>
            <a:r>
              <a:rPr lang="ko-KR" altLang="en-US" sz="2400" dirty="0"/>
              <a:t>게임은 적당히</a:t>
            </a:r>
            <a:br>
              <a:rPr lang="en-US" altLang="ko-KR" sz="2400" dirty="0"/>
            </a:br>
            <a:r>
              <a:rPr lang="ko-KR" altLang="en-US" sz="2400" dirty="0"/>
              <a:t> 문법과 표현 </a:t>
            </a:r>
            <a:r>
              <a:rPr lang="en-US" altLang="ko-KR" sz="2400" dirty="0"/>
              <a:t>2</a:t>
            </a:r>
            <a:r>
              <a:rPr lang="ko-KR" altLang="en-US" sz="2400" dirty="0"/>
              <a:t> 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기</a:t>
            </a:r>
            <a:r>
              <a:rPr lang="en-US" altLang="ko-KR" sz="2400" dirty="0">
                <a:solidFill>
                  <a:srgbClr val="FF0000"/>
                </a:solidFill>
              </a:rPr>
              <a:t>(</a:t>
            </a:r>
            <a:r>
              <a:rPr lang="ko-KR" altLang="en-US" sz="2400" dirty="0">
                <a:solidFill>
                  <a:srgbClr val="FF0000"/>
                </a:solidFill>
              </a:rPr>
              <a:t>가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>
                <a:solidFill>
                  <a:srgbClr val="FF0000"/>
                </a:solidFill>
              </a:rPr>
              <a:t> 쉽다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B900B5-F5F7-2F45-8AA1-8696C2DD0C70}"/>
              </a:ext>
            </a:extLst>
          </p:cNvPr>
          <p:cNvSpPr txBox="1"/>
          <p:nvPr/>
        </p:nvSpPr>
        <p:spPr>
          <a:xfrm>
            <a:off x="2395733" y="1061661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기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(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가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 쉽다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P.35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9997A08-5691-A54B-A671-315E41DEBEB1}"/>
              </a:ext>
            </a:extLst>
          </p:cNvPr>
          <p:cNvSpPr/>
          <p:nvPr/>
        </p:nvSpPr>
        <p:spPr>
          <a:xfrm>
            <a:off x="342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편식을 하면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5A8DBAE-4D77-3349-92AE-801C74529F2D}"/>
              </a:ext>
            </a:extLst>
          </p:cNvPr>
          <p:cNvSpPr/>
          <p:nvPr/>
        </p:nvSpPr>
        <p:spPr>
          <a:xfrm>
            <a:off x="6819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영양이 부족해지다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4C91E58B-259A-9E43-A31C-6E3DD1B64B1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1B43AB-7711-A645-962B-3FC69521F5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3880" y="3109473"/>
            <a:ext cx="2934500" cy="2812229"/>
          </a:xfrm>
          <a:prstGeom prst="rect">
            <a:avLst/>
          </a:prstGeom>
        </p:spPr>
      </p:pic>
      <p:sp>
        <p:nvSpPr>
          <p:cNvPr id="13" name="Oval Callout 12">
            <a:extLst>
              <a:ext uri="{FF2B5EF4-FFF2-40B4-BE49-F238E27FC236}">
                <a16:creationId xmlns:a16="http://schemas.microsoft.com/office/drawing/2014/main" id="{0C7CF959-60F8-6C4E-99D5-62B9CF5AFD51}"/>
              </a:ext>
            </a:extLst>
          </p:cNvPr>
          <p:cNvSpPr/>
          <p:nvPr/>
        </p:nvSpPr>
        <p:spPr>
          <a:xfrm>
            <a:off x="342900" y="2880795"/>
            <a:ext cx="7840980" cy="2006233"/>
          </a:xfrm>
          <a:prstGeom prst="wedgeEllipseCallout">
            <a:avLst>
              <a:gd name="adj1" fmla="val 65673"/>
              <a:gd name="adj2" fmla="val 46592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편식을 하면 영양이 부족해지기 쉬워요</a:t>
            </a:r>
            <a:r>
              <a:rPr lang="en-US" altLang="ko-KR" sz="3200" dirty="0">
                <a:solidFill>
                  <a:schemeClr val="bg1"/>
                </a:solidFill>
              </a:rPr>
              <a:t>.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774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A999991-76E9-D147-B21A-6BBD6014AFA6}"/>
              </a:ext>
            </a:extLst>
          </p:cNvPr>
          <p:cNvSpPr txBox="1">
            <a:spLocks/>
          </p:cNvSpPr>
          <p:nvPr/>
        </p:nvSpPr>
        <p:spPr>
          <a:xfrm>
            <a:off x="3944543" y="113885"/>
            <a:ext cx="4912509" cy="8005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03 </a:t>
            </a:r>
            <a:r>
              <a:rPr lang="ko-KR" altLang="en-US" sz="2400" dirty="0"/>
              <a:t>게임은 적당히</a:t>
            </a:r>
            <a:br>
              <a:rPr lang="en-US" altLang="ko-KR" sz="2400" dirty="0"/>
            </a:br>
            <a:r>
              <a:rPr lang="ko-KR" altLang="en-US" sz="2400" dirty="0"/>
              <a:t> 문법과 표현 </a:t>
            </a:r>
            <a:r>
              <a:rPr lang="en-US" altLang="ko-KR" sz="2400" dirty="0"/>
              <a:t>2</a:t>
            </a:r>
            <a:r>
              <a:rPr lang="ko-KR" altLang="en-US" sz="2400" dirty="0"/>
              <a:t> 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기</a:t>
            </a:r>
            <a:r>
              <a:rPr lang="en-US" altLang="ko-KR" sz="2400" dirty="0">
                <a:solidFill>
                  <a:srgbClr val="FF0000"/>
                </a:solidFill>
              </a:rPr>
              <a:t>(</a:t>
            </a:r>
            <a:r>
              <a:rPr lang="ko-KR" altLang="en-US" sz="2400" dirty="0">
                <a:solidFill>
                  <a:srgbClr val="FF0000"/>
                </a:solidFill>
              </a:rPr>
              <a:t>가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>
                <a:solidFill>
                  <a:srgbClr val="FF0000"/>
                </a:solidFill>
              </a:rPr>
              <a:t> 쉽다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B900B5-F5F7-2F45-8AA1-8696C2DD0C70}"/>
              </a:ext>
            </a:extLst>
          </p:cNvPr>
          <p:cNvSpPr txBox="1"/>
          <p:nvPr/>
        </p:nvSpPr>
        <p:spPr>
          <a:xfrm>
            <a:off x="2395733" y="1061661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기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(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가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 쉽다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P.35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9997A08-5691-A54B-A671-315E41DEBEB1}"/>
              </a:ext>
            </a:extLst>
          </p:cNvPr>
          <p:cNvSpPr/>
          <p:nvPr/>
        </p:nvSpPr>
        <p:spPr>
          <a:xfrm>
            <a:off x="342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건조한 계절에는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5A8DBAE-4D77-3349-92AE-801C74529F2D}"/>
              </a:ext>
            </a:extLst>
          </p:cNvPr>
          <p:cNvSpPr/>
          <p:nvPr/>
        </p:nvSpPr>
        <p:spPr>
          <a:xfrm>
            <a:off x="6819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불이 나다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4C91E58B-259A-9E43-A31C-6E3DD1B64B1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1B43AB-7711-A645-962B-3FC69521F5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3880" y="3109473"/>
            <a:ext cx="2934500" cy="2812229"/>
          </a:xfrm>
          <a:prstGeom prst="rect">
            <a:avLst/>
          </a:prstGeom>
        </p:spPr>
      </p:pic>
      <p:sp>
        <p:nvSpPr>
          <p:cNvPr id="13" name="Oval Callout 12">
            <a:extLst>
              <a:ext uri="{FF2B5EF4-FFF2-40B4-BE49-F238E27FC236}">
                <a16:creationId xmlns:a16="http://schemas.microsoft.com/office/drawing/2014/main" id="{0C7CF959-60F8-6C4E-99D5-62B9CF5AFD51}"/>
              </a:ext>
            </a:extLst>
          </p:cNvPr>
          <p:cNvSpPr/>
          <p:nvPr/>
        </p:nvSpPr>
        <p:spPr>
          <a:xfrm>
            <a:off x="342900" y="2880795"/>
            <a:ext cx="7840980" cy="2006233"/>
          </a:xfrm>
          <a:prstGeom prst="wedgeEllipseCallout">
            <a:avLst>
              <a:gd name="adj1" fmla="val 65673"/>
              <a:gd name="adj2" fmla="val 46592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건조한 계절에는 </a:t>
            </a:r>
            <a:endParaRPr lang="en-US" altLang="ko-KR" sz="3200" dirty="0">
              <a:solidFill>
                <a:schemeClr val="bg1"/>
              </a:solidFill>
            </a:endParaRPr>
          </a:p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불이 나기 쉬워요</a:t>
            </a:r>
            <a:r>
              <a:rPr lang="en-US" altLang="ko-KR" sz="3200" dirty="0">
                <a:solidFill>
                  <a:schemeClr val="bg1"/>
                </a:solidFill>
              </a:rPr>
              <a:t>.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03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A999991-76E9-D147-B21A-6BBD6014AFA6}"/>
              </a:ext>
            </a:extLst>
          </p:cNvPr>
          <p:cNvSpPr txBox="1">
            <a:spLocks/>
          </p:cNvSpPr>
          <p:nvPr/>
        </p:nvSpPr>
        <p:spPr>
          <a:xfrm>
            <a:off x="3639746" y="113885"/>
            <a:ext cx="4912509" cy="8005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03 </a:t>
            </a:r>
            <a:r>
              <a:rPr lang="ko-KR" altLang="en-US" sz="2400" dirty="0"/>
              <a:t>게임은 적당히</a:t>
            </a:r>
            <a:br>
              <a:rPr lang="en-US" altLang="ko-KR" sz="2400" dirty="0"/>
            </a:br>
            <a:r>
              <a:rPr lang="ko-KR" altLang="en-US" sz="2400" dirty="0"/>
              <a:t> 문법과 표현 </a:t>
            </a:r>
            <a:r>
              <a:rPr lang="en-US" altLang="ko-KR" sz="2400" dirty="0"/>
              <a:t>2</a:t>
            </a:r>
            <a:r>
              <a:rPr lang="ko-KR" altLang="en-US" sz="2400" dirty="0"/>
              <a:t> 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기</a:t>
            </a:r>
            <a:r>
              <a:rPr lang="en-US" altLang="ko-KR" sz="2400" dirty="0">
                <a:solidFill>
                  <a:srgbClr val="FF0000"/>
                </a:solidFill>
              </a:rPr>
              <a:t>(</a:t>
            </a:r>
            <a:r>
              <a:rPr lang="ko-KR" altLang="en-US" sz="2400" dirty="0">
                <a:solidFill>
                  <a:srgbClr val="FF0000"/>
                </a:solidFill>
              </a:rPr>
              <a:t>가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>
                <a:solidFill>
                  <a:srgbClr val="FF0000"/>
                </a:solidFill>
              </a:rPr>
              <a:t> 쉽다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B900B5-F5F7-2F45-8AA1-8696C2DD0C70}"/>
              </a:ext>
            </a:extLst>
          </p:cNvPr>
          <p:cNvSpPr txBox="1"/>
          <p:nvPr/>
        </p:nvSpPr>
        <p:spPr>
          <a:xfrm>
            <a:off x="2090936" y="1061661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기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(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가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 쉽다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P.35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9997A08-5691-A54B-A671-315E41DEBEB1}"/>
              </a:ext>
            </a:extLst>
          </p:cNvPr>
          <p:cNvSpPr/>
          <p:nvPr/>
        </p:nvSpPr>
        <p:spPr>
          <a:xfrm>
            <a:off x="342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우리 집은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5A8DBAE-4D77-3349-92AE-801C74529F2D}"/>
              </a:ext>
            </a:extLst>
          </p:cNvPr>
          <p:cNvSpPr/>
          <p:nvPr/>
        </p:nvSpPr>
        <p:spPr>
          <a:xfrm>
            <a:off x="6819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찾다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4C91E58B-259A-9E43-A31C-6E3DD1B64B1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1B43AB-7711-A645-962B-3FC69521F5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3880" y="3109473"/>
            <a:ext cx="2934500" cy="2812229"/>
          </a:xfrm>
          <a:prstGeom prst="rect">
            <a:avLst/>
          </a:prstGeom>
        </p:spPr>
      </p:pic>
      <p:sp>
        <p:nvSpPr>
          <p:cNvPr id="13" name="Oval Callout 12">
            <a:extLst>
              <a:ext uri="{FF2B5EF4-FFF2-40B4-BE49-F238E27FC236}">
                <a16:creationId xmlns:a16="http://schemas.microsoft.com/office/drawing/2014/main" id="{0C7CF959-60F8-6C4E-99D5-62B9CF5AFD51}"/>
              </a:ext>
            </a:extLst>
          </p:cNvPr>
          <p:cNvSpPr/>
          <p:nvPr/>
        </p:nvSpPr>
        <p:spPr>
          <a:xfrm>
            <a:off x="342900" y="2880795"/>
            <a:ext cx="7840980" cy="2006233"/>
          </a:xfrm>
          <a:prstGeom prst="wedgeEllipseCallout">
            <a:avLst>
              <a:gd name="adj1" fmla="val 65673"/>
              <a:gd name="adj2" fmla="val 46592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우리 집은 찾기 쉬워요</a:t>
            </a:r>
            <a:r>
              <a:rPr lang="en-US" altLang="ko-KR" sz="3200" dirty="0">
                <a:solidFill>
                  <a:schemeClr val="bg1"/>
                </a:solidFill>
              </a:rPr>
              <a:t>.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161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A999991-76E9-D147-B21A-6BBD6014AFA6}"/>
              </a:ext>
            </a:extLst>
          </p:cNvPr>
          <p:cNvSpPr txBox="1">
            <a:spLocks/>
          </p:cNvSpPr>
          <p:nvPr/>
        </p:nvSpPr>
        <p:spPr>
          <a:xfrm>
            <a:off x="3639745" y="113885"/>
            <a:ext cx="4912509" cy="8005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03 </a:t>
            </a:r>
            <a:r>
              <a:rPr lang="ko-KR" altLang="en-US" sz="2400" dirty="0"/>
              <a:t>게임은 적당히</a:t>
            </a:r>
            <a:br>
              <a:rPr lang="en-US" altLang="ko-KR" sz="2400" dirty="0"/>
            </a:br>
            <a:r>
              <a:rPr lang="ko-KR" altLang="en-US" sz="2400" dirty="0"/>
              <a:t> 문법과 표현 </a:t>
            </a:r>
            <a:r>
              <a:rPr lang="en-US" altLang="ko-KR" sz="2400" dirty="0"/>
              <a:t>2</a:t>
            </a:r>
            <a:r>
              <a:rPr lang="ko-KR" altLang="en-US" sz="2400" dirty="0"/>
              <a:t> 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기</a:t>
            </a:r>
            <a:r>
              <a:rPr lang="en-US" altLang="ko-KR" sz="2400" dirty="0">
                <a:solidFill>
                  <a:srgbClr val="FF0000"/>
                </a:solidFill>
              </a:rPr>
              <a:t>(</a:t>
            </a:r>
            <a:r>
              <a:rPr lang="ko-KR" altLang="en-US" sz="2400" dirty="0">
                <a:solidFill>
                  <a:srgbClr val="FF0000"/>
                </a:solidFill>
              </a:rPr>
              <a:t>가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>
                <a:solidFill>
                  <a:srgbClr val="FF0000"/>
                </a:solidFill>
              </a:rPr>
              <a:t> 쉽다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B900B5-F5F7-2F45-8AA1-8696C2DD0C70}"/>
              </a:ext>
            </a:extLst>
          </p:cNvPr>
          <p:cNvSpPr txBox="1"/>
          <p:nvPr/>
        </p:nvSpPr>
        <p:spPr>
          <a:xfrm>
            <a:off x="2395733" y="1061661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기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(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가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 쉽다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P.35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9997A08-5691-A54B-A671-315E41DEBEB1}"/>
              </a:ext>
            </a:extLst>
          </p:cNvPr>
          <p:cNvSpPr/>
          <p:nvPr/>
        </p:nvSpPr>
        <p:spPr>
          <a:xfrm>
            <a:off x="342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휴대 전화를 보면서 걸으면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5A8DBAE-4D77-3349-92AE-801C74529F2D}"/>
              </a:ext>
            </a:extLst>
          </p:cNvPr>
          <p:cNvSpPr/>
          <p:nvPr/>
        </p:nvSpPr>
        <p:spPr>
          <a:xfrm>
            <a:off x="6819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넘어지다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4C91E58B-259A-9E43-A31C-6E3DD1B64B1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1B43AB-7711-A645-962B-3FC69521F5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3880" y="3109473"/>
            <a:ext cx="2934500" cy="2812229"/>
          </a:xfrm>
          <a:prstGeom prst="rect">
            <a:avLst/>
          </a:prstGeom>
        </p:spPr>
      </p:pic>
      <p:sp>
        <p:nvSpPr>
          <p:cNvPr id="13" name="Oval Callout 12">
            <a:extLst>
              <a:ext uri="{FF2B5EF4-FFF2-40B4-BE49-F238E27FC236}">
                <a16:creationId xmlns:a16="http://schemas.microsoft.com/office/drawing/2014/main" id="{0C7CF959-60F8-6C4E-99D5-62B9CF5AFD51}"/>
              </a:ext>
            </a:extLst>
          </p:cNvPr>
          <p:cNvSpPr/>
          <p:nvPr/>
        </p:nvSpPr>
        <p:spPr>
          <a:xfrm>
            <a:off x="342900" y="2880795"/>
            <a:ext cx="7840980" cy="2006233"/>
          </a:xfrm>
          <a:prstGeom prst="wedgeEllipseCallout">
            <a:avLst>
              <a:gd name="adj1" fmla="val 65673"/>
              <a:gd name="adj2" fmla="val 46592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휴대 전화를 보면서 걸으면</a:t>
            </a:r>
            <a:endParaRPr lang="en-US" altLang="ko-KR" sz="3200" dirty="0">
              <a:solidFill>
                <a:schemeClr val="bg1"/>
              </a:solidFill>
            </a:endParaRPr>
          </a:p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넘어지기 쉬워요</a:t>
            </a:r>
            <a:r>
              <a:rPr lang="en-US" altLang="ko-KR" sz="3200" dirty="0">
                <a:solidFill>
                  <a:schemeClr val="bg1"/>
                </a:solidFill>
              </a:rPr>
              <a:t>.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036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B2BF3-A535-6942-A854-13078B22F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124" y="1391195"/>
            <a:ext cx="11947489" cy="5926852"/>
          </a:xfrm>
        </p:spPr>
        <p:txBody>
          <a:bodyPr>
            <a:normAutofit lnSpcReduction="10000"/>
          </a:bodyPr>
          <a:lstStyle/>
          <a:p>
            <a:r>
              <a:rPr lang="en-US" sz="2600" b="1" dirty="0">
                <a:latin typeface="+mn-ea"/>
                <a:cs typeface="Centaur" panose="020F0502020204030204" pitchFamily="34" charset="0"/>
              </a:rPr>
              <a:t>To be easy to + V = ~</a:t>
            </a:r>
            <a:r>
              <a:rPr lang="ko-KR" altLang="en-US" sz="2600" b="1" dirty="0">
                <a:latin typeface="+mn-ea"/>
                <a:cs typeface="Centaur" panose="020F0502020204030204" pitchFamily="34" charset="0"/>
              </a:rPr>
              <a:t>기 쉽다</a:t>
            </a:r>
            <a:r>
              <a:rPr lang="en-US" altLang="ko-KR" sz="2600" b="1" dirty="0">
                <a:latin typeface="+mn-ea"/>
                <a:cs typeface="Centaur" panose="020F0502020204030204" pitchFamily="34" charset="0"/>
              </a:rPr>
              <a:t>  vs  </a:t>
            </a:r>
            <a:r>
              <a:rPr lang="en-US" sz="2600" b="1" dirty="0">
                <a:latin typeface="+mn-ea"/>
                <a:cs typeface="Centaur" panose="020F0502020204030204" pitchFamily="34" charset="0"/>
              </a:rPr>
              <a:t>To be difficult to + V = ~</a:t>
            </a:r>
            <a:r>
              <a:rPr lang="ko-KR" altLang="en-US" sz="2600" b="1" dirty="0">
                <a:latin typeface="+mn-ea"/>
                <a:cs typeface="Centaur" panose="020F0502020204030204" pitchFamily="34" charset="0"/>
              </a:rPr>
              <a:t>기 어렵다</a:t>
            </a:r>
            <a:endParaRPr lang="ko-KR" altLang="en-US" sz="2600" dirty="0">
              <a:latin typeface="+mn-ea"/>
              <a:cs typeface="Centaur" panose="020F0502020204030204" pitchFamily="34" charset="0"/>
            </a:endParaRPr>
          </a:p>
          <a:p>
            <a:pPr marL="0" indent="0">
              <a:buNone/>
            </a:pPr>
            <a:endParaRPr lang="ko-KR" altLang="en-US" sz="2600" dirty="0">
              <a:latin typeface="+mn-ea"/>
              <a:cs typeface="Centaur" panose="020F0502020204030204" pitchFamily="34" charset="0"/>
            </a:endParaRPr>
          </a:p>
          <a:p>
            <a:pPr marL="0" indent="0">
              <a:buNone/>
            </a:pPr>
            <a:r>
              <a:rPr lang="en-US" sz="2600" dirty="0">
                <a:latin typeface="+mn-ea"/>
                <a:cs typeface="Centaur" panose="020F0502020204030204" pitchFamily="34" charset="0"/>
              </a:rPr>
              <a:t>to be easy to do     </a:t>
            </a:r>
            <a:r>
              <a:rPr lang="ko-KR" altLang="en-US" sz="2600" dirty="0">
                <a:latin typeface="+mn-ea"/>
                <a:cs typeface="Centaur" panose="020F0502020204030204" pitchFamily="34" charset="0"/>
              </a:rPr>
              <a:t>                </a:t>
            </a:r>
            <a:r>
              <a:rPr lang="en-US" sz="2600" dirty="0">
                <a:latin typeface="+mn-ea"/>
                <a:cs typeface="Centaur" panose="020F0502020204030204" pitchFamily="34" charset="0"/>
              </a:rPr>
              <a:t>            </a:t>
            </a:r>
            <a:r>
              <a:rPr lang="ko-KR" altLang="en-US" sz="2600" dirty="0">
                <a:latin typeface="+mn-ea"/>
                <a:cs typeface="Centaur" panose="020F0502020204030204" pitchFamily="34" charset="0"/>
              </a:rPr>
              <a:t> </a:t>
            </a:r>
            <a:r>
              <a:rPr lang="en-US" sz="2600" dirty="0">
                <a:latin typeface="+mn-ea"/>
                <a:cs typeface="Centaur" panose="020F0502020204030204" pitchFamily="34" charset="0"/>
              </a:rPr>
              <a:t>to be difficult to do</a:t>
            </a:r>
            <a:br>
              <a:rPr lang="ko-KR" altLang="en-US" sz="2600" dirty="0">
                <a:latin typeface="+mn-ea"/>
                <a:cs typeface="Centaur" panose="020F0502020204030204" pitchFamily="34" charset="0"/>
              </a:rPr>
            </a:br>
            <a:endParaRPr lang="en-US" altLang="ko-KR" sz="2600" dirty="0">
              <a:latin typeface="+mn-ea"/>
              <a:cs typeface="Centaur" panose="020F0502020204030204" pitchFamily="34" charset="0"/>
            </a:endParaRPr>
          </a:p>
          <a:p>
            <a:pPr marL="0" indent="0">
              <a:buNone/>
            </a:pPr>
            <a:r>
              <a:rPr lang="en-US" sz="2600" dirty="0">
                <a:latin typeface="+mn-ea"/>
                <a:cs typeface="Centaur" panose="020F0502020204030204" pitchFamily="34" charset="0"/>
              </a:rPr>
              <a:t>to be easy to forget   </a:t>
            </a:r>
            <a:r>
              <a:rPr lang="ko-KR" altLang="en-US" sz="2600" dirty="0">
                <a:latin typeface="+mn-ea"/>
                <a:cs typeface="Centaur" panose="020F0502020204030204" pitchFamily="34" charset="0"/>
              </a:rPr>
              <a:t>                </a:t>
            </a:r>
            <a:r>
              <a:rPr lang="en-US" sz="2600" dirty="0">
                <a:latin typeface="+mn-ea"/>
                <a:cs typeface="Centaur" panose="020F0502020204030204" pitchFamily="34" charset="0"/>
              </a:rPr>
              <a:t>         </a:t>
            </a:r>
            <a:r>
              <a:rPr lang="ko-KR" altLang="en-US" sz="2600" dirty="0">
                <a:latin typeface="+mn-ea"/>
                <a:cs typeface="Centaur" panose="020F0502020204030204" pitchFamily="34" charset="0"/>
              </a:rPr>
              <a:t> </a:t>
            </a:r>
            <a:r>
              <a:rPr lang="en-US" sz="2600" dirty="0">
                <a:latin typeface="+mn-ea"/>
                <a:cs typeface="Centaur" panose="020F0502020204030204" pitchFamily="34" charset="0"/>
              </a:rPr>
              <a:t>to be difficult to forget </a:t>
            </a:r>
          </a:p>
          <a:p>
            <a:pPr marL="0" indent="0">
              <a:buNone/>
            </a:pPr>
            <a:endParaRPr lang="en-US" altLang="ko-KR" sz="2600" dirty="0">
              <a:latin typeface="+mn-ea"/>
              <a:cs typeface="Centaur" panose="020F0502020204030204" pitchFamily="34" charset="0"/>
            </a:endParaRPr>
          </a:p>
          <a:p>
            <a:pPr marL="0" indent="0">
              <a:buNone/>
            </a:pPr>
            <a:r>
              <a:rPr lang="en-US" sz="2600" dirty="0">
                <a:latin typeface="+mn-ea"/>
                <a:cs typeface="Centaur" panose="020F0502020204030204" pitchFamily="34" charset="0"/>
              </a:rPr>
              <a:t>to be easy to eat                                </a:t>
            </a:r>
            <a:r>
              <a:rPr lang="ko-KR" altLang="en-US" sz="2600" dirty="0">
                <a:latin typeface="+mn-ea"/>
                <a:cs typeface="Centaur" panose="020F0502020204030204" pitchFamily="34" charset="0"/>
              </a:rPr>
              <a:t>    </a:t>
            </a:r>
            <a:r>
              <a:rPr lang="en-US" sz="2600" dirty="0">
                <a:latin typeface="+mn-ea"/>
                <a:cs typeface="Centaur" panose="020F0502020204030204" pitchFamily="34" charset="0"/>
              </a:rPr>
              <a:t>to be difficult to eat</a:t>
            </a:r>
          </a:p>
          <a:p>
            <a:pPr marL="0" indent="0">
              <a:buNone/>
            </a:pPr>
            <a:endParaRPr lang="en-US" altLang="ko-KR" sz="2600" dirty="0">
              <a:latin typeface="+mn-ea"/>
              <a:cs typeface="Centaur" panose="020F0502020204030204" pitchFamily="34" charset="0"/>
            </a:endParaRPr>
          </a:p>
          <a:p>
            <a:pPr marL="0" indent="0">
              <a:buNone/>
            </a:pPr>
            <a:r>
              <a:rPr lang="en-US" sz="2600" dirty="0">
                <a:latin typeface="+mn-ea"/>
                <a:cs typeface="Centaur" panose="020F0502020204030204" pitchFamily="34" charset="0"/>
              </a:rPr>
              <a:t>to be easy to buy     </a:t>
            </a:r>
            <a:r>
              <a:rPr lang="ko-KR" altLang="en-US" sz="2600" dirty="0">
                <a:latin typeface="+mn-ea"/>
                <a:cs typeface="Centaur" panose="020F0502020204030204" pitchFamily="34" charset="0"/>
              </a:rPr>
              <a:t>  </a:t>
            </a:r>
            <a:r>
              <a:rPr lang="en-US" sz="2600" dirty="0">
                <a:latin typeface="+mn-ea"/>
                <a:cs typeface="Centaur" panose="020F0502020204030204" pitchFamily="34" charset="0"/>
              </a:rPr>
              <a:t>                          </a:t>
            </a:r>
            <a:r>
              <a:rPr lang="ko-KR" altLang="en-US" sz="2600" dirty="0">
                <a:latin typeface="+mn-ea"/>
                <a:cs typeface="Centaur" panose="020F0502020204030204" pitchFamily="34" charset="0"/>
              </a:rPr>
              <a:t>  </a:t>
            </a:r>
            <a:r>
              <a:rPr lang="en-US" sz="2600" dirty="0">
                <a:latin typeface="+mn-ea"/>
                <a:cs typeface="Centaur" panose="020F0502020204030204" pitchFamily="34" charset="0"/>
              </a:rPr>
              <a:t>to be difficult to buy</a:t>
            </a:r>
          </a:p>
          <a:p>
            <a:pPr marL="0" indent="0">
              <a:buNone/>
            </a:pPr>
            <a:endParaRPr lang="en-US" sz="2600" dirty="0">
              <a:latin typeface="+mn-ea"/>
              <a:cs typeface="Centaur" panose="020F0502020204030204" pitchFamily="34" charset="0"/>
            </a:endParaRPr>
          </a:p>
          <a:p>
            <a:pPr marL="0" indent="0">
              <a:buNone/>
            </a:pPr>
            <a:r>
              <a:rPr lang="en-US" altLang="ko-KR" sz="2600" dirty="0">
                <a:latin typeface="+mn-ea"/>
                <a:cs typeface="Centaur" panose="020F0502020204030204" pitchFamily="34" charset="0"/>
              </a:rPr>
              <a:t>to be easy to find                           </a:t>
            </a:r>
            <a:r>
              <a:rPr lang="en-US" sz="2600" dirty="0">
                <a:latin typeface="+mn-ea"/>
                <a:cs typeface="Centaur" panose="020F0502020204030204" pitchFamily="34" charset="0"/>
              </a:rPr>
              <a:t>to be difficult to find</a:t>
            </a:r>
          </a:p>
          <a:p>
            <a:pPr marL="0" indent="0">
              <a:buNone/>
            </a:pPr>
            <a:br>
              <a:rPr lang="en-US" sz="2800" dirty="0"/>
            </a:br>
            <a:endParaRPr lang="en-US" sz="2800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ko-KR" alt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E2C1D6-3516-F044-A9C7-FAF5296D209F}"/>
              </a:ext>
            </a:extLst>
          </p:cNvPr>
          <p:cNvSpPr/>
          <p:nvPr/>
        </p:nvSpPr>
        <p:spPr>
          <a:xfrm>
            <a:off x="3122924" y="2278401"/>
            <a:ext cx="2677886" cy="4572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 </a:t>
            </a:r>
            <a:r>
              <a:rPr lang="ko-KR" altLang="en-US" sz="2800" dirty="0">
                <a:solidFill>
                  <a:schemeClr val="bg1"/>
                </a:solidFill>
              </a:rPr>
              <a:t>하기 쉽다</a:t>
            </a:r>
            <a:endParaRPr lang="en-US" sz="28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5E4014-E8C3-764B-9F0F-A97354F6A12E}"/>
              </a:ext>
            </a:extLst>
          </p:cNvPr>
          <p:cNvSpPr/>
          <p:nvPr/>
        </p:nvSpPr>
        <p:spPr>
          <a:xfrm>
            <a:off x="9433727" y="2278401"/>
            <a:ext cx="2513762" cy="4572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bg1"/>
                </a:solidFill>
              </a:rPr>
              <a:t>하기 어렵다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87A592-6D15-B44B-A886-CCBFD528B701}"/>
              </a:ext>
            </a:extLst>
          </p:cNvPr>
          <p:cNvSpPr/>
          <p:nvPr/>
        </p:nvSpPr>
        <p:spPr>
          <a:xfrm>
            <a:off x="3122924" y="2992165"/>
            <a:ext cx="2677886" cy="4572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bg1"/>
                </a:solidFill>
              </a:rPr>
              <a:t>잊기 쉽다</a:t>
            </a:r>
            <a:endParaRPr lang="en-US" sz="28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0D65502-8B99-FB4F-9A7C-75CD9AD92DD0}"/>
              </a:ext>
            </a:extLst>
          </p:cNvPr>
          <p:cNvSpPr/>
          <p:nvPr/>
        </p:nvSpPr>
        <p:spPr>
          <a:xfrm>
            <a:off x="9433727" y="2992165"/>
            <a:ext cx="2513762" cy="4572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bg1"/>
                </a:solidFill>
              </a:rPr>
              <a:t>잊기 어렵다</a:t>
            </a:r>
            <a:endParaRPr lang="en-US" sz="28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B825B45-BB2D-5243-B001-EA3205EDDF53}"/>
              </a:ext>
            </a:extLst>
          </p:cNvPr>
          <p:cNvSpPr/>
          <p:nvPr/>
        </p:nvSpPr>
        <p:spPr>
          <a:xfrm>
            <a:off x="3122924" y="3933280"/>
            <a:ext cx="2677886" cy="4572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bg1"/>
                </a:solidFill>
              </a:rPr>
              <a:t>먹기 쉽다</a:t>
            </a:r>
            <a:endParaRPr lang="en-US" sz="28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4592C36-EA19-0244-AC53-550A4B5B9797}"/>
              </a:ext>
            </a:extLst>
          </p:cNvPr>
          <p:cNvSpPr/>
          <p:nvPr/>
        </p:nvSpPr>
        <p:spPr>
          <a:xfrm>
            <a:off x="9433727" y="3952051"/>
            <a:ext cx="2513762" cy="4572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 </a:t>
            </a:r>
            <a:r>
              <a:rPr lang="ko-KR" altLang="en-US" sz="2800" dirty="0">
                <a:solidFill>
                  <a:schemeClr val="bg1"/>
                </a:solidFill>
              </a:rPr>
              <a:t>먹기 어렵다</a:t>
            </a:r>
            <a:endParaRPr lang="en-US" sz="28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7DC44E-0635-914F-9253-1D70363B878A}"/>
              </a:ext>
            </a:extLst>
          </p:cNvPr>
          <p:cNvSpPr/>
          <p:nvPr/>
        </p:nvSpPr>
        <p:spPr>
          <a:xfrm>
            <a:off x="3122924" y="4810522"/>
            <a:ext cx="2677886" cy="4572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bg1"/>
                </a:solidFill>
              </a:rPr>
              <a:t>사기 쉽다</a:t>
            </a:r>
            <a:endParaRPr lang="en-US" sz="28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D2D4B-5E45-E34D-A3F1-E67A1A70B963}"/>
              </a:ext>
            </a:extLst>
          </p:cNvPr>
          <p:cNvSpPr/>
          <p:nvPr/>
        </p:nvSpPr>
        <p:spPr>
          <a:xfrm>
            <a:off x="9433727" y="4758029"/>
            <a:ext cx="2513762" cy="4572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 </a:t>
            </a:r>
            <a:r>
              <a:rPr lang="ko-KR" altLang="en-US" sz="2800" dirty="0">
                <a:solidFill>
                  <a:schemeClr val="bg1"/>
                </a:solidFill>
              </a:rPr>
              <a:t>사기 어렵다</a:t>
            </a:r>
            <a:endParaRPr lang="en-US" sz="28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A287C4-F1B8-984C-8C8F-6BED7CBF5F42}"/>
              </a:ext>
            </a:extLst>
          </p:cNvPr>
          <p:cNvSpPr/>
          <p:nvPr/>
        </p:nvSpPr>
        <p:spPr>
          <a:xfrm>
            <a:off x="3122924" y="5650607"/>
            <a:ext cx="2677886" cy="4572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 </a:t>
            </a:r>
            <a:r>
              <a:rPr lang="ko-KR" altLang="en-US" sz="2800" dirty="0"/>
              <a:t> </a:t>
            </a:r>
            <a:r>
              <a:rPr lang="ko-KR" altLang="en-US" sz="2800" dirty="0">
                <a:solidFill>
                  <a:schemeClr val="bg1"/>
                </a:solidFill>
              </a:rPr>
              <a:t>찾기 쉽다</a:t>
            </a:r>
            <a:endParaRPr lang="en-US" sz="28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010063-9901-524E-97AB-84DCA6986794}"/>
              </a:ext>
            </a:extLst>
          </p:cNvPr>
          <p:cNvSpPr/>
          <p:nvPr/>
        </p:nvSpPr>
        <p:spPr>
          <a:xfrm>
            <a:off x="9433727" y="5650607"/>
            <a:ext cx="2513762" cy="4572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 </a:t>
            </a:r>
            <a:r>
              <a:rPr lang="ko-KR" altLang="en-US" sz="2800" dirty="0">
                <a:solidFill>
                  <a:schemeClr val="bg1"/>
                </a:solidFill>
              </a:rPr>
              <a:t>찾기 어렵다</a:t>
            </a:r>
            <a:endParaRPr lang="en-US" sz="280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B6CC8DF-B329-1649-91DB-5C924D31895D}"/>
              </a:ext>
            </a:extLst>
          </p:cNvPr>
          <p:cNvSpPr txBox="1">
            <a:spLocks/>
          </p:cNvSpPr>
          <p:nvPr/>
        </p:nvSpPr>
        <p:spPr>
          <a:xfrm>
            <a:off x="3639746" y="113885"/>
            <a:ext cx="4912509" cy="96945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/>
              <a:t>Unit 03 </a:t>
            </a:r>
            <a:r>
              <a:rPr lang="ko-KR" altLang="en-US" sz="2800" dirty="0"/>
              <a:t>게임은 적당히</a:t>
            </a:r>
            <a:br>
              <a:rPr lang="en-US" altLang="ko-KR" sz="2800" dirty="0"/>
            </a:br>
            <a:r>
              <a:rPr lang="ko-KR" altLang="en-US" sz="2800" dirty="0"/>
              <a:t> 문법과 표현 </a:t>
            </a:r>
            <a:r>
              <a:rPr lang="en-US" altLang="ko-KR" sz="2800" dirty="0"/>
              <a:t>2</a:t>
            </a:r>
            <a:r>
              <a:rPr lang="ko-KR" altLang="en-US" sz="2800" dirty="0"/>
              <a:t>  </a:t>
            </a:r>
            <a:r>
              <a:rPr lang="en-US" altLang="ko-KR" sz="2800" dirty="0">
                <a:solidFill>
                  <a:srgbClr val="FF0000"/>
                </a:solidFill>
              </a:rPr>
              <a:t>~</a:t>
            </a:r>
            <a:r>
              <a:rPr lang="ko-KR" altLang="en-US" sz="2800" dirty="0">
                <a:solidFill>
                  <a:srgbClr val="FF0000"/>
                </a:solidFill>
              </a:rPr>
              <a:t>기</a:t>
            </a:r>
            <a:r>
              <a:rPr lang="en-US" altLang="ko-KR" sz="2800" dirty="0">
                <a:solidFill>
                  <a:srgbClr val="FF0000"/>
                </a:solidFill>
              </a:rPr>
              <a:t>(</a:t>
            </a:r>
            <a:r>
              <a:rPr lang="ko-KR" altLang="en-US" sz="2800" dirty="0">
                <a:solidFill>
                  <a:srgbClr val="FF0000"/>
                </a:solidFill>
              </a:rPr>
              <a:t>가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 쉽다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7" name="Google Shape;182;p29">
            <a:extLst>
              <a:ext uri="{FF2B5EF4-FFF2-40B4-BE49-F238E27FC236}">
                <a16:creationId xmlns:a16="http://schemas.microsoft.com/office/drawing/2014/main" id="{1BD525B0-3B2B-A44D-BBCE-BA3FA3BFCF19}"/>
              </a:ext>
            </a:extLst>
          </p:cNvPr>
          <p:cNvSpPr txBox="1"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4670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81B8A47-69F2-E549-8EE7-BE0FEC1EB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339" y="2890247"/>
            <a:ext cx="11714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r>
              <a:rPr lang="ko-KR" altLang="en-US" sz="3200" dirty="0">
                <a:solidFill>
                  <a:srgbClr val="0033CC"/>
                </a:solidFill>
              </a:rPr>
              <a:t>먹</a:t>
            </a:r>
            <a:r>
              <a:rPr lang="ko-KR" altLang="en-US" sz="3200" dirty="0"/>
              <a:t>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B282E4-45CB-5C4E-A1D1-2F070892DB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3953" y="5085938"/>
            <a:ext cx="3048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r>
              <a:rPr lang="ko-KR" altLang="en-US" sz="3200" dirty="0">
                <a:solidFill>
                  <a:srgbClr val="0033CC"/>
                </a:solidFill>
              </a:rPr>
              <a:t>먹</a:t>
            </a:r>
            <a:r>
              <a:rPr lang="ko-KR" altLang="en-US" sz="3200" dirty="0">
                <a:solidFill>
                  <a:srgbClr val="FF0000"/>
                </a:solidFill>
              </a:rPr>
              <a:t>기</a:t>
            </a:r>
            <a:r>
              <a:rPr lang="ko-KR" altLang="en-US" sz="3200" dirty="0"/>
              <a:t> 쉬워요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6CB346-36CA-814D-8FFC-09CE3D494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4951" y="5085938"/>
            <a:ext cx="3048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r>
              <a:rPr lang="ko-KR" altLang="en-US" sz="3200" dirty="0">
                <a:solidFill>
                  <a:srgbClr val="0033CC"/>
                </a:solidFill>
              </a:rPr>
              <a:t>먹</a:t>
            </a:r>
            <a:r>
              <a:rPr lang="ko-KR" altLang="en-US" sz="3200" dirty="0">
                <a:solidFill>
                  <a:srgbClr val="FF0000"/>
                </a:solidFill>
              </a:rPr>
              <a:t>기</a:t>
            </a:r>
            <a:r>
              <a:rPr lang="ko-KR" altLang="en-US" sz="3200" dirty="0"/>
              <a:t> 어려워요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E21F9D7-8750-9140-BB6C-8D7D00D6A81F}"/>
              </a:ext>
            </a:extLst>
          </p:cNvPr>
          <p:cNvSpPr txBox="1">
            <a:spLocks/>
          </p:cNvSpPr>
          <p:nvPr/>
        </p:nvSpPr>
        <p:spPr>
          <a:xfrm>
            <a:off x="3639746" y="143483"/>
            <a:ext cx="4912509" cy="8005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03 </a:t>
            </a:r>
            <a:r>
              <a:rPr lang="ko-KR" altLang="en-US" sz="2400" dirty="0"/>
              <a:t>게임은 적당히</a:t>
            </a:r>
            <a:br>
              <a:rPr lang="en-US" altLang="ko-KR" sz="2400" dirty="0"/>
            </a:br>
            <a:r>
              <a:rPr lang="ko-KR" altLang="en-US" sz="2400" dirty="0"/>
              <a:t> 문법과 표현 </a:t>
            </a:r>
            <a:r>
              <a:rPr lang="en-US" altLang="ko-KR" sz="2400" dirty="0"/>
              <a:t>2</a:t>
            </a:r>
            <a:r>
              <a:rPr lang="ko-KR" altLang="en-US" sz="2400" dirty="0"/>
              <a:t> 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기</a:t>
            </a:r>
            <a:r>
              <a:rPr lang="en-US" altLang="ko-KR" sz="2400" dirty="0">
                <a:solidFill>
                  <a:srgbClr val="FF0000"/>
                </a:solidFill>
              </a:rPr>
              <a:t>(</a:t>
            </a:r>
            <a:r>
              <a:rPr lang="ko-KR" altLang="en-US" sz="2400" dirty="0">
                <a:solidFill>
                  <a:srgbClr val="FF0000"/>
                </a:solidFill>
              </a:rPr>
              <a:t>가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>
                <a:solidFill>
                  <a:srgbClr val="FF0000"/>
                </a:solidFill>
              </a:rPr>
              <a:t> 쉽다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C5330E8C-CA97-4347-A22A-852491130E2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9" name="Content Placeholder 4" descr="A picture containing arthropod, food, dog, table&#10;&#10;Description automatically generated">
            <a:extLst>
              <a:ext uri="{FF2B5EF4-FFF2-40B4-BE49-F238E27FC236}">
                <a16:creationId xmlns:a16="http://schemas.microsoft.com/office/drawing/2014/main" id="{C4FD3BC5-FC26-B844-9D54-EE95DAA549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1389" y="1329797"/>
            <a:ext cx="3271562" cy="32304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869B952-431D-5345-A1BF-E2B11FB82E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1635" y="1378875"/>
            <a:ext cx="3760318" cy="3022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109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 descr="A group of people sitting in a chair&#10;&#10;Description automatically generated">
            <a:extLst>
              <a:ext uri="{FF2B5EF4-FFF2-40B4-BE49-F238E27FC236}">
                <a16:creationId xmlns:a16="http://schemas.microsoft.com/office/drawing/2014/main" id="{76A862A0-33BC-0A46-B40D-902CFA2E30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5529" y="19454"/>
            <a:ext cx="9066734" cy="6838546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3C90AAC-64F9-D44C-9E9D-A2D270095EC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18101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81B8A47-69F2-E549-8EE7-BE0FEC1EB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799" y="2814639"/>
            <a:ext cx="11714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r>
              <a:rPr lang="ko-KR" altLang="en-US" sz="3200" dirty="0">
                <a:solidFill>
                  <a:srgbClr val="0033CC"/>
                </a:solidFill>
              </a:rPr>
              <a:t>타</a:t>
            </a:r>
            <a:r>
              <a:rPr lang="ko-KR" altLang="en-US" sz="3200" dirty="0"/>
              <a:t>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B282E4-45CB-5C4E-A1D1-2F070892DB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1997" y="5415341"/>
            <a:ext cx="3048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r>
              <a:rPr lang="ko-KR" altLang="en-US" sz="3200" dirty="0">
                <a:solidFill>
                  <a:srgbClr val="0033CC"/>
                </a:solidFill>
              </a:rPr>
              <a:t>타</a:t>
            </a:r>
            <a:r>
              <a:rPr lang="ko-KR" altLang="en-US" sz="3200" dirty="0">
                <a:solidFill>
                  <a:srgbClr val="FF0000"/>
                </a:solidFill>
              </a:rPr>
              <a:t>기</a:t>
            </a:r>
            <a:r>
              <a:rPr lang="ko-KR" altLang="en-US" sz="3200" dirty="0"/>
              <a:t> 쉬워요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6CB346-36CA-814D-8FFC-09CE3D494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5586" y="5415342"/>
            <a:ext cx="3048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r>
              <a:rPr lang="ko-KR" altLang="en-US" sz="3200" dirty="0">
                <a:solidFill>
                  <a:srgbClr val="0033CC"/>
                </a:solidFill>
              </a:rPr>
              <a:t>타</a:t>
            </a:r>
            <a:r>
              <a:rPr lang="ko-KR" altLang="en-US" sz="3200" dirty="0">
                <a:solidFill>
                  <a:srgbClr val="FF0000"/>
                </a:solidFill>
              </a:rPr>
              <a:t>기</a:t>
            </a:r>
            <a:r>
              <a:rPr lang="ko-KR" altLang="en-US" sz="3200" dirty="0"/>
              <a:t> 어려워요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CE62D8-CCCB-214F-925A-24EB1553D3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599" y="1677735"/>
            <a:ext cx="3712624" cy="34433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FBDDD6A-A5BD-D34F-BF26-07FBEDAD24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256" y="1171167"/>
            <a:ext cx="2541555" cy="4068385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1E21F9D7-8750-9140-BB6C-8D7D00D6A81F}"/>
              </a:ext>
            </a:extLst>
          </p:cNvPr>
          <p:cNvSpPr txBox="1">
            <a:spLocks/>
          </p:cNvSpPr>
          <p:nvPr/>
        </p:nvSpPr>
        <p:spPr>
          <a:xfrm>
            <a:off x="3639746" y="113885"/>
            <a:ext cx="4912509" cy="8005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03 </a:t>
            </a:r>
            <a:r>
              <a:rPr lang="ko-KR" altLang="en-US" sz="2400" dirty="0"/>
              <a:t>게임은 적당히</a:t>
            </a:r>
            <a:br>
              <a:rPr lang="en-US" altLang="ko-KR" sz="2400" dirty="0"/>
            </a:br>
            <a:r>
              <a:rPr lang="ko-KR" altLang="en-US" sz="2400" dirty="0"/>
              <a:t> 문법과 표현 </a:t>
            </a:r>
            <a:r>
              <a:rPr lang="en-US" altLang="ko-KR" sz="2400" dirty="0"/>
              <a:t>2</a:t>
            </a:r>
            <a:r>
              <a:rPr lang="ko-KR" altLang="en-US" sz="2400" dirty="0"/>
              <a:t> 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기</a:t>
            </a:r>
            <a:r>
              <a:rPr lang="en-US" altLang="ko-KR" sz="2400" dirty="0">
                <a:solidFill>
                  <a:srgbClr val="FF0000"/>
                </a:solidFill>
              </a:rPr>
              <a:t>(</a:t>
            </a:r>
            <a:r>
              <a:rPr lang="ko-KR" altLang="en-US" sz="2400" dirty="0">
                <a:solidFill>
                  <a:srgbClr val="FF0000"/>
                </a:solidFill>
              </a:rPr>
              <a:t>가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>
                <a:solidFill>
                  <a:srgbClr val="FF0000"/>
                </a:solidFill>
              </a:rPr>
              <a:t> 쉽다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C5330E8C-CA97-4347-A22A-852491130E2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6189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81B8A47-69F2-E549-8EE7-BE0FEC1EB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339" y="2890247"/>
            <a:ext cx="11714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r>
              <a:rPr lang="ko-KR" altLang="en-US" sz="3200" dirty="0">
                <a:solidFill>
                  <a:srgbClr val="0033CC"/>
                </a:solidFill>
              </a:rPr>
              <a:t>읽</a:t>
            </a:r>
            <a:r>
              <a:rPr lang="ko-KR" altLang="en-US" sz="3200" dirty="0"/>
              <a:t>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B282E4-45CB-5C4E-A1D1-2F070892DB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603" y="5450871"/>
            <a:ext cx="3048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r>
              <a:rPr lang="ko-KR" altLang="en-US" sz="3200" dirty="0">
                <a:solidFill>
                  <a:srgbClr val="0033CC"/>
                </a:solidFill>
              </a:rPr>
              <a:t>읽</a:t>
            </a:r>
            <a:r>
              <a:rPr lang="ko-KR" altLang="en-US" sz="3200" dirty="0">
                <a:solidFill>
                  <a:srgbClr val="FF0000"/>
                </a:solidFill>
              </a:rPr>
              <a:t>기</a:t>
            </a:r>
            <a:r>
              <a:rPr lang="ko-KR" altLang="en-US" sz="3200" dirty="0"/>
              <a:t> 쉬워요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6CB346-36CA-814D-8FFC-09CE3D494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3059" y="5450871"/>
            <a:ext cx="3048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r>
              <a:rPr lang="ko-KR" altLang="en-US" sz="3200" dirty="0">
                <a:solidFill>
                  <a:srgbClr val="0033CC"/>
                </a:solidFill>
              </a:rPr>
              <a:t>읽</a:t>
            </a:r>
            <a:r>
              <a:rPr lang="ko-KR" altLang="en-US" sz="3200" dirty="0">
                <a:solidFill>
                  <a:srgbClr val="FF0000"/>
                </a:solidFill>
              </a:rPr>
              <a:t>기</a:t>
            </a:r>
            <a:r>
              <a:rPr lang="ko-KR" altLang="en-US" sz="3200" dirty="0"/>
              <a:t> 어려워요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E21F9D7-8750-9140-BB6C-8D7D00D6A81F}"/>
              </a:ext>
            </a:extLst>
          </p:cNvPr>
          <p:cNvSpPr txBox="1">
            <a:spLocks/>
          </p:cNvSpPr>
          <p:nvPr/>
        </p:nvSpPr>
        <p:spPr>
          <a:xfrm>
            <a:off x="3639746" y="143483"/>
            <a:ext cx="4912509" cy="8005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03 </a:t>
            </a:r>
            <a:r>
              <a:rPr lang="ko-KR" altLang="en-US" sz="2400" dirty="0"/>
              <a:t>게임은 적당히</a:t>
            </a:r>
            <a:br>
              <a:rPr lang="en-US" altLang="ko-KR" sz="2400" dirty="0"/>
            </a:br>
            <a:r>
              <a:rPr lang="ko-KR" altLang="en-US" sz="2400" dirty="0"/>
              <a:t> 문법과 표현 </a:t>
            </a:r>
            <a:r>
              <a:rPr lang="en-US" altLang="ko-KR" sz="2400" dirty="0"/>
              <a:t>2</a:t>
            </a:r>
            <a:r>
              <a:rPr lang="ko-KR" altLang="en-US" sz="2400" dirty="0"/>
              <a:t> 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기</a:t>
            </a:r>
            <a:r>
              <a:rPr lang="en-US" altLang="ko-KR" sz="2400" dirty="0">
                <a:solidFill>
                  <a:srgbClr val="FF0000"/>
                </a:solidFill>
              </a:rPr>
              <a:t>(</a:t>
            </a:r>
            <a:r>
              <a:rPr lang="ko-KR" altLang="en-US" sz="2400" dirty="0">
                <a:solidFill>
                  <a:srgbClr val="FF0000"/>
                </a:solidFill>
              </a:rPr>
              <a:t>가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>
                <a:solidFill>
                  <a:srgbClr val="FF0000"/>
                </a:solidFill>
              </a:rPr>
              <a:t> 쉽다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C5330E8C-CA97-4347-A22A-852491130E2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61DA9F-F751-C84A-85A4-4A212E4C6D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063" y="1204942"/>
            <a:ext cx="2891364" cy="39553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838E69-BC27-4B4A-BA80-DB092D7E81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8176" y="1204941"/>
            <a:ext cx="2605717" cy="39553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3185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6236" y="792790"/>
            <a:ext cx="3169493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P.36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03</a:t>
            </a:r>
            <a:r>
              <a:rPr lang="ko-KR" altLang="en-US" sz="2800" dirty="0">
                <a:solidFill>
                  <a:schemeClr val="tx1"/>
                </a:solidFill>
              </a:rPr>
              <a:t> 게임은 적당히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3C82BC-6E51-B547-BF08-2A2B49B00C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8" y="1224630"/>
            <a:ext cx="4417258" cy="44087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C14BAF-B7AB-FA44-937C-BEDFBF51D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432" y="1787090"/>
            <a:ext cx="6743700" cy="3835400"/>
          </a:xfrm>
          <a:prstGeom prst="rect">
            <a:avLst/>
          </a:prstGeom>
        </p:spPr>
      </p:pic>
      <p:pic>
        <p:nvPicPr>
          <p:cNvPr id="3" name="Online Media 2" descr="006.mp3">
            <a:hlinkClick r:id="" action="ppaction://media"/>
            <a:extLst>
              <a:ext uri="{FF2B5EF4-FFF2-40B4-BE49-F238E27FC236}">
                <a16:creationId xmlns:a16="http://schemas.microsoft.com/office/drawing/2014/main" id="{C408D8A5-1AC5-924B-83AC-1C838B77AE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09119" y="703331"/>
            <a:ext cx="812800" cy="812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415DFCB-74DA-3046-9D76-11C42D6588E9}"/>
              </a:ext>
            </a:extLst>
          </p:cNvPr>
          <p:cNvSpPr txBox="1"/>
          <p:nvPr/>
        </p:nvSpPr>
        <p:spPr>
          <a:xfrm>
            <a:off x="5105793" y="3035949"/>
            <a:ext cx="5421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⃝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C44DFB-821E-6445-8E96-FBFAF6395E29}"/>
              </a:ext>
            </a:extLst>
          </p:cNvPr>
          <p:cNvSpPr txBox="1"/>
          <p:nvPr/>
        </p:nvSpPr>
        <p:spPr>
          <a:xfrm>
            <a:off x="5106289" y="4340105"/>
            <a:ext cx="5421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⃝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9D7F24-EEEE-8C4A-BEF7-218A8EC39E98}"/>
              </a:ext>
            </a:extLst>
          </p:cNvPr>
          <p:cNvSpPr txBox="1"/>
          <p:nvPr/>
        </p:nvSpPr>
        <p:spPr>
          <a:xfrm>
            <a:off x="5117175" y="5162168"/>
            <a:ext cx="5421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⃝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990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2262" y="828586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ko-KR" altLang="en-US" sz="2800" dirty="0">
                <a:solidFill>
                  <a:srgbClr val="000000"/>
                </a:solidFill>
                <a:ea typeface="맑은 고딕"/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  <a:ea typeface="맑은 고딕"/>
              </a:rPr>
              <a:t>P.37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03</a:t>
            </a:r>
            <a:r>
              <a:rPr lang="ko-KR" altLang="en-US" sz="2800" dirty="0">
                <a:solidFill>
                  <a:schemeClr val="tx1"/>
                </a:solidFill>
              </a:rPr>
              <a:t> 게임은 적당히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3C82BC-6E51-B547-BF08-2A2B49B00C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732" y="55613"/>
            <a:ext cx="2426012" cy="149049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46B8EF6-B17D-E843-80C9-FD27FAC77E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664" y="1651312"/>
            <a:ext cx="8096671" cy="440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0510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DE88E91-2543-D043-9009-609E23FCC429}"/>
              </a:ext>
            </a:extLst>
          </p:cNvPr>
          <p:cNvSpPr txBox="1">
            <a:spLocks/>
          </p:cNvSpPr>
          <p:nvPr/>
        </p:nvSpPr>
        <p:spPr>
          <a:xfrm>
            <a:off x="333962" y="74185"/>
            <a:ext cx="5628105" cy="8176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2400" dirty="0">
                <a:solidFill>
                  <a:schemeClr val="tx1"/>
                </a:solidFill>
              </a:rPr>
              <a:t>4-2</a:t>
            </a:r>
            <a:r>
              <a:rPr lang="ko-KR" altLang="en-US" sz="2400" dirty="0">
                <a:solidFill>
                  <a:schemeClr val="tx1"/>
                </a:solidFill>
              </a:rPr>
              <a:t> 워크북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Unit 03</a:t>
            </a:r>
            <a:r>
              <a:rPr lang="ko-KR" altLang="en-US" sz="2400" dirty="0">
                <a:solidFill>
                  <a:schemeClr val="tx1"/>
                </a:solidFill>
              </a:rPr>
              <a:t> 게임은 적당히 </a:t>
            </a:r>
            <a:r>
              <a:rPr lang="en-US" altLang="ko-KR" sz="2400" dirty="0">
                <a:solidFill>
                  <a:schemeClr val="tx1"/>
                </a:solidFill>
              </a:rPr>
              <a:t>P.15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1A6B2C-B646-5B44-B3DF-0C1D3B30C9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62" y="891869"/>
            <a:ext cx="9917799" cy="529107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28E4A25-7D4A-704C-92C0-5E4249E8EEE0}"/>
              </a:ext>
            </a:extLst>
          </p:cNvPr>
          <p:cNvSpPr txBox="1"/>
          <p:nvPr/>
        </p:nvSpPr>
        <p:spPr>
          <a:xfrm>
            <a:off x="3313177" y="5610424"/>
            <a:ext cx="135236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100" dirty="0">
                <a:solidFill>
                  <a:srgbClr val="0070C0"/>
                </a:solidFill>
              </a:rPr>
              <a:t>상상력</a:t>
            </a:r>
            <a:endParaRPr lang="en-US" sz="2100" dirty="0">
              <a:solidFill>
                <a:srgbClr val="0070C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EFF78E-599F-DA44-AA74-69C8B70E0E14}"/>
              </a:ext>
            </a:extLst>
          </p:cNvPr>
          <p:cNvSpPr txBox="1"/>
          <p:nvPr/>
        </p:nvSpPr>
        <p:spPr>
          <a:xfrm>
            <a:off x="3589216" y="5051462"/>
            <a:ext cx="1352361" cy="415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100" dirty="0">
                <a:solidFill>
                  <a:srgbClr val="0070C0"/>
                </a:solidFill>
              </a:rPr>
              <a:t>현실</a:t>
            </a:r>
            <a:endParaRPr lang="en-US" sz="2100" dirty="0">
              <a:solidFill>
                <a:srgbClr val="0070C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E9FB6E-1F36-B04F-AAEB-147C2BBA8E7E}"/>
              </a:ext>
            </a:extLst>
          </p:cNvPr>
          <p:cNvSpPr txBox="1"/>
          <p:nvPr/>
        </p:nvSpPr>
        <p:spPr>
          <a:xfrm>
            <a:off x="1940239" y="4458074"/>
            <a:ext cx="91471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100" dirty="0">
                <a:solidFill>
                  <a:srgbClr val="0070C0"/>
                </a:solidFill>
              </a:rPr>
              <a:t>여가</a:t>
            </a:r>
            <a:endParaRPr lang="en-US" sz="2100" dirty="0">
              <a:solidFill>
                <a:srgbClr val="0070C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14FC98-E3AB-A445-8B71-BBF890A4ED61}"/>
              </a:ext>
            </a:extLst>
          </p:cNvPr>
          <p:cNvSpPr txBox="1"/>
          <p:nvPr/>
        </p:nvSpPr>
        <p:spPr>
          <a:xfrm>
            <a:off x="4500375" y="3912513"/>
            <a:ext cx="80314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100" dirty="0">
                <a:solidFill>
                  <a:srgbClr val="0070C0"/>
                </a:solidFill>
              </a:rPr>
              <a:t>단점</a:t>
            </a:r>
            <a:endParaRPr lang="en-US" sz="2100" dirty="0">
              <a:solidFill>
                <a:srgbClr val="0070C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DF7349-917C-6A41-814D-597BEA4B724D}"/>
              </a:ext>
            </a:extLst>
          </p:cNvPr>
          <p:cNvSpPr txBox="1"/>
          <p:nvPr/>
        </p:nvSpPr>
        <p:spPr>
          <a:xfrm>
            <a:off x="4359811" y="5581213"/>
            <a:ext cx="5421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⃝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263F1A-E5CA-4B4E-8FF3-FB6CCABFCB46}"/>
              </a:ext>
            </a:extLst>
          </p:cNvPr>
          <p:cNvSpPr txBox="1"/>
          <p:nvPr/>
        </p:nvSpPr>
        <p:spPr>
          <a:xfrm>
            <a:off x="5219049" y="3858652"/>
            <a:ext cx="5421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⃝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7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  <p:bldP spid="5" grpId="0"/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DE88E91-2543-D043-9009-609E23FCC429}"/>
              </a:ext>
            </a:extLst>
          </p:cNvPr>
          <p:cNvSpPr txBox="1">
            <a:spLocks/>
          </p:cNvSpPr>
          <p:nvPr/>
        </p:nvSpPr>
        <p:spPr>
          <a:xfrm>
            <a:off x="333962" y="74185"/>
            <a:ext cx="5628105" cy="8176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2400" dirty="0">
                <a:solidFill>
                  <a:schemeClr val="tx1"/>
                </a:solidFill>
              </a:rPr>
              <a:t>4-2</a:t>
            </a:r>
            <a:r>
              <a:rPr lang="ko-KR" altLang="en-US" sz="2400" dirty="0">
                <a:solidFill>
                  <a:schemeClr val="tx1"/>
                </a:solidFill>
              </a:rPr>
              <a:t> 워크북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Unit 03</a:t>
            </a:r>
            <a:r>
              <a:rPr lang="ko-KR" altLang="en-US" sz="2400" dirty="0">
                <a:solidFill>
                  <a:schemeClr val="tx1"/>
                </a:solidFill>
              </a:rPr>
              <a:t> 게임은 적당히 </a:t>
            </a:r>
            <a:r>
              <a:rPr lang="en-US" altLang="ko-KR" sz="2400" dirty="0">
                <a:solidFill>
                  <a:schemeClr val="tx1"/>
                </a:solidFill>
              </a:rPr>
              <a:t>P.16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76B395-C7C7-7A47-8E64-9CE5640262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7" y="941122"/>
            <a:ext cx="10706344" cy="524182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356BA64-8141-3B40-9B4A-BDF9108D2EFF}"/>
              </a:ext>
            </a:extLst>
          </p:cNvPr>
          <p:cNvSpPr txBox="1"/>
          <p:nvPr/>
        </p:nvSpPr>
        <p:spPr>
          <a:xfrm>
            <a:off x="2800906" y="3958654"/>
            <a:ext cx="352971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100" dirty="0">
                <a:solidFill>
                  <a:srgbClr val="0070C0"/>
                </a:solidFill>
              </a:rPr>
              <a:t>좋은 점수가 나오도록</a:t>
            </a:r>
            <a:endParaRPr lang="en-US" sz="2100" dirty="0">
              <a:solidFill>
                <a:srgbClr val="0070C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220B14-190E-0B4D-A09C-0ECD65B210A2}"/>
              </a:ext>
            </a:extLst>
          </p:cNvPr>
          <p:cNvSpPr txBox="1"/>
          <p:nvPr/>
        </p:nvSpPr>
        <p:spPr>
          <a:xfrm>
            <a:off x="3951159" y="4548107"/>
            <a:ext cx="251926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100" dirty="0">
                <a:solidFill>
                  <a:srgbClr val="0070C0"/>
                </a:solidFill>
              </a:rPr>
              <a:t>걱정하시지 않도록</a:t>
            </a:r>
            <a:endParaRPr lang="en-US" sz="2100" dirty="0">
              <a:solidFill>
                <a:srgbClr val="0070C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27E4A0F-A5A4-CC47-836B-D9A0D2B311AB}"/>
              </a:ext>
            </a:extLst>
          </p:cNvPr>
          <p:cNvSpPr txBox="1"/>
          <p:nvPr/>
        </p:nvSpPr>
        <p:spPr>
          <a:xfrm>
            <a:off x="2127661" y="5061944"/>
            <a:ext cx="294798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100" dirty="0">
                <a:solidFill>
                  <a:srgbClr val="0070C0"/>
                </a:solidFill>
              </a:rPr>
              <a:t>감기에 걸리지 않도록</a:t>
            </a:r>
            <a:endParaRPr lang="en-US" sz="2100" dirty="0">
              <a:solidFill>
                <a:srgbClr val="0070C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2CE4A6-38EB-0F49-9068-34CCAC39CD23}"/>
              </a:ext>
            </a:extLst>
          </p:cNvPr>
          <p:cNvSpPr txBox="1"/>
          <p:nvPr/>
        </p:nvSpPr>
        <p:spPr>
          <a:xfrm>
            <a:off x="4732535" y="5646674"/>
            <a:ext cx="218264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100" dirty="0">
                <a:solidFill>
                  <a:srgbClr val="0070C0"/>
                </a:solidFill>
              </a:rPr>
              <a:t>여행이 되도록</a:t>
            </a:r>
            <a:endParaRPr lang="en-US" sz="21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014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19" grpId="0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DE88E91-2543-D043-9009-609E23FCC429}"/>
              </a:ext>
            </a:extLst>
          </p:cNvPr>
          <p:cNvSpPr txBox="1">
            <a:spLocks/>
          </p:cNvSpPr>
          <p:nvPr/>
        </p:nvSpPr>
        <p:spPr>
          <a:xfrm>
            <a:off x="333962" y="74185"/>
            <a:ext cx="5628105" cy="8176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2400" dirty="0">
                <a:solidFill>
                  <a:schemeClr val="tx1"/>
                </a:solidFill>
              </a:rPr>
              <a:t>4-2</a:t>
            </a:r>
            <a:r>
              <a:rPr lang="ko-KR" altLang="en-US" sz="2400" dirty="0">
                <a:solidFill>
                  <a:schemeClr val="tx1"/>
                </a:solidFill>
              </a:rPr>
              <a:t> 워크북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Unit 03</a:t>
            </a:r>
            <a:r>
              <a:rPr lang="ko-KR" altLang="en-US" sz="2400" dirty="0">
                <a:solidFill>
                  <a:schemeClr val="tx1"/>
                </a:solidFill>
              </a:rPr>
              <a:t> 게임은 적당히 </a:t>
            </a:r>
            <a:r>
              <a:rPr lang="en-US" altLang="ko-KR" sz="2400" dirty="0">
                <a:solidFill>
                  <a:schemeClr val="tx1"/>
                </a:solidFill>
              </a:rPr>
              <a:t>P.16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4250D1-0A1B-0640-B3C3-FD8D66A67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62" y="946671"/>
            <a:ext cx="10570258" cy="523627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7E2ED45-C02E-1A41-9EE8-E56C6A1DB3FB}"/>
              </a:ext>
            </a:extLst>
          </p:cNvPr>
          <p:cNvSpPr txBox="1"/>
          <p:nvPr/>
        </p:nvSpPr>
        <p:spPr>
          <a:xfrm>
            <a:off x="6644860" y="3947547"/>
            <a:ext cx="182366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100" dirty="0">
                <a:solidFill>
                  <a:srgbClr val="0070C0"/>
                </a:solidFill>
              </a:rPr>
              <a:t>찾기 쉬워요</a:t>
            </a:r>
            <a:endParaRPr lang="en-US" sz="2100" dirty="0">
              <a:solidFill>
                <a:srgbClr val="0070C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7BB5019-017A-AC48-9454-87634D9BF286}"/>
              </a:ext>
            </a:extLst>
          </p:cNvPr>
          <p:cNvSpPr txBox="1"/>
          <p:nvPr/>
        </p:nvSpPr>
        <p:spPr>
          <a:xfrm>
            <a:off x="4659924" y="4528664"/>
            <a:ext cx="226382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100" dirty="0">
                <a:solidFill>
                  <a:srgbClr val="0070C0"/>
                </a:solidFill>
              </a:rPr>
              <a:t>만들기 쉬워요</a:t>
            </a:r>
            <a:endParaRPr lang="en-US" sz="2100" dirty="0">
              <a:solidFill>
                <a:srgbClr val="0070C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D41C19-014D-C04C-856F-D0C0E88BF737}"/>
              </a:ext>
            </a:extLst>
          </p:cNvPr>
          <p:cNvSpPr txBox="1"/>
          <p:nvPr/>
        </p:nvSpPr>
        <p:spPr>
          <a:xfrm>
            <a:off x="4109036" y="5148054"/>
            <a:ext cx="272551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100" dirty="0">
                <a:solidFill>
                  <a:srgbClr val="0070C0"/>
                </a:solidFill>
              </a:rPr>
              <a:t>한국어로 발표하기 </a:t>
            </a:r>
            <a:r>
              <a:rPr lang="ko-KR" altLang="en-US" sz="2100" dirty="0" err="1">
                <a:solidFill>
                  <a:srgbClr val="0070C0"/>
                </a:solidFill>
              </a:rPr>
              <a:t>쉽</a:t>
            </a:r>
            <a:endParaRPr lang="en-US" sz="2100" dirty="0">
              <a:solidFill>
                <a:srgbClr val="0070C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E68700-9FF2-6D4F-A835-A2EBCA2B4697}"/>
              </a:ext>
            </a:extLst>
          </p:cNvPr>
          <p:cNvSpPr txBox="1"/>
          <p:nvPr/>
        </p:nvSpPr>
        <p:spPr>
          <a:xfrm>
            <a:off x="5471794" y="5712643"/>
            <a:ext cx="244225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100" dirty="0">
                <a:solidFill>
                  <a:srgbClr val="0070C0"/>
                </a:solidFill>
              </a:rPr>
              <a:t>잊어버리기 쉬워요</a:t>
            </a:r>
            <a:endParaRPr lang="en-US" sz="21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403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177"/>
            <a:ext cx="10515600" cy="1325563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36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67695"/>
            <a:ext cx="10515600" cy="297711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endParaRPr lang="en-US" altLang="ko-KR" sz="3400" dirty="0"/>
          </a:p>
          <a:p>
            <a:r>
              <a:rPr lang="ko-KR" altLang="en-US" sz="3400" dirty="0"/>
              <a:t>재외동포를 위한 한국어 </a:t>
            </a:r>
            <a:r>
              <a:rPr lang="en-US" altLang="ko-KR" sz="3400" dirty="0"/>
              <a:t>4~2</a:t>
            </a:r>
          </a:p>
          <a:p>
            <a:r>
              <a:rPr lang="en-US" altLang="ko-KR" sz="3400" dirty="0" err="1"/>
              <a:t>Kleartextbook.com</a:t>
            </a:r>
            <a:endParaRPr lang="en-US" altLang="ko-KR" sz="3400" dirty="0"/>
          </a:p>
          <a:p>
            <a:endParaRPr lang="en-US" sz="3400" dirty="0"/>
          </a:p>
          <a:p>
            <a:r>
              <a:rPr lang="en-US" sz="3400" dirty="0"/>
              <a:t>Image</a:t>
            </a:r>
            <a:r>
              <a:rPr lang="ko-KR" altLang="en-US" sz="3400" dirty="0"/>
              <a:t> 출처</a:t>
            </a:r>
            <a:endParaRPr lang="en-US" altLang="ko-KR" sz="3400" dirty="0"/>
          </a:p>
          <a:p>
            <a:pPr marL="0" indent="0">
              <a:buNone/>
            </a:pPr>
            <a:r>
              <a:rPr lang="ko-KR" altLang="en-US" sz="3400" dirty="0"/>
              <a:t>  </a:t>
            </a:r>
            <a:r>
              <a:rPr lang="en-US" altLang="ko-KR" sz="3400" dirty="0"/>
              <a:t>➭</a:t>
            </a:r>
            <a:r>
              <a:rPr lang="en-US" altLang="ko-KR" sz="3400" dirty="0" err="1"/>
              <a:t>google.com</a:t>
            </a:r>
            <a:endParaRPr lang="en-US" altLang="ko-KR" sz="3400" dirty="0"/>
          </a:p>
          <a:p>
            <a:pPr marL="0" indent="0">
              <a:buNone/>
            </a:pPr>
            <a:r>
              <a:rPr lang="en-US" sz="3400" dirty="0"/>
              <a:t>  </a:t>
            </a:r>
            <a:r>
              <a:rPr lang="en-US" altLang="ko-KR" sz="3400" dirty="0"/>
              <a:t>➭</a:t>
            </a:r>
            <a:r>
              <a:rPr lang="en-US" sz="3400" dirty="0"/>
              <a:t>ac~illust.com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dirty="0"/>
              <a:t>  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8635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0431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31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5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Content Placeholder 3" descr="A group of people sitting in a chair&#10;&#10;Description automatically generated">
            <a:extLst>
              <a:ext uri="{FF2B5EF4-FFF2-40B4-BE49-F238E27FC236}">
                <a16:creationId xmlns:a16="http://schemas.microsoft.com/office/drawing/2014/main" id="{456DE5F3-0DCC-254A-BA47-ABB31C4448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045" r="7344" b="-1"/>
          <a:stretch/>
        </p:blipFill>
        <p:spPr>
          <a:xfrm>
            <a:off x="6893318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6C700A35-75DC-C743-8B13-3D447CD089EE}"/>
              </a:ext>
            </a:extLst>
          </p:cNvPr>
          <p:cNvSpPr txBox="1">
            <a:spLocks/>
          </p:cNvSpPr>
          <p:nvPr/>
        </p:nvSpPr>
        <p:spPr>
          <a:xfrm>
            <a:off x="756580" y="391557"/>
            <a:ext cx="4755220" cy="108355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2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>
                <a:solidFill>
                  <a:srgbClr val="000000"/>
                </a:solidFill>
              </a:rPr>
              <a:t>이야기해 보세요</a:t>
            </a:r>
            <a:r>
              <a:rPr lang="en-US" altLang="ko-KR">
                <a:solidFill>
                  <a:srgbClr val="000000"/>
                </a:solidFill>
              </a:rPr>
              <a:t>!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5EB694-3E74-4549-B64F-3EBC607326EB}"/>
              </a:ext>
            </a:extLst>
          </p:cNvPr>
          <p:cNvSpPr txBox="1"/>
          <p:nvPr/>
        </p:nvSpPr>
        <p:spPr>
          <a:xfrm>
            <a:off x="614462" y="2467691"/>
            <a:ext cx="771835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14300" indent="0"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온라인 게임을 해 본 적이 있습니까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46C0C3-737C-7843-91D0-1DE2573A1127}"/>
              </a:ext>
            </a:extLst>
          </p:cNvPr>
          <p:cNvSpPr txBox="1"/>
          <p:nvPr/>
        </p:nvSpPr>
        <p:spPr>
          <a:xfrm>
            <a:off x="614462" y="3499338"/>
            <a:ext cx="706649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 marL="114300"/>
            <a:r>
              <a:rPr lang="ko-KR" altLang="en-US" sz="2800" dirty="0">
                <a:solidFill>
                  <a:srgbClr val="000000"/>
                </a:solidFill>
                <a:ea typeface="맑은 고딕"/>
              </a:rPr>
              <a:t>◎ 온라인 게임을 하면 어떤 기분이 듭니까</a:t>
            </a:r>
            <a:r>
              <a:rPr lang="en-US" altLang="ko-KR" sz="2800" dirty="0">
                <a:solidFill>
                  <a:srgbClr val="000000"/>
                </a:solidFill>
                <a:ea typeface="맑은 고딕"/>
              </a:rPr>
              <a:t>?</a:t>
            </a:r>
            <a:endParaRPr lang="ko-KR" altLang="en-US" sz="2800" dirty="0">
              <a:solidFill>
                <a:srgbClr val="000000"/>
              </a:solidFill>
              <a:ea typeface="맑은 고딕"/>
              <a:cs typeface="Calibri"/>
            </a:endParaRPr>
          </a:p>
        </p:txBody>
      </p:sp>
      <p:sp>
        <p:nvSpPr>
          <p:cNvPr id="17" name="Google Shape;182;p29">
            <a:extLst>
              <a:ext uri="{FF2B5EF4-FFF2-40B4-BE49-F238E27FC236}">
                <a16:creationId xmlns:a16="http://schemas.microsoft.com/office/drawing/2014/main" id="{A4BF166C-7DFB-0F4B-9C25-D2EB8834591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383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39745" y="113078"/>
            <a:ext cx="4912509" cy="969459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altLang="ko-KR" sz="2800" dirty="0">
                <a:ea typeface="맑은 고딕"/>
              </a:rPr>
              <a:t>Unit 03 </a:t>
            </a:r>
            <a:r>
              <a:rPr lang="ko-KR" altLang="en-US" sz="2800" dirty="0">
                <a:ea typeface="맑은 고딕"/>
              </a:rPr>
              <a:t>게임은 적당히</a:t>
            </a:r>
            <a:br>
              <a:rPr lang="en-US" altLang="ko-KR" sz="2800" dirty="0"/>
            </a:br>
            <a:r>
              <a:rPr lang="ko-KR" altLang="en-US" sz="2800" dirty="0">
                <a:ea typeface="맑은 고딕"/>
              </a:rPr>
              <a:t> 어휘 </a:t>
            </a:r>
            <a:r>
              <a:rPr lang="en-US" altLang="ko-KR" sz="2800" dirty="0" err="1">
                <a:ea typeface="맑은 고딕"/>
                <a:hlinkClick r:id="rId2"/>
              </a:rPr>
              <a:t>Vcabulary~Flashcards</a:t>
            </a:r>
            <a:endParaRPr lang="en-US" sz="2800" dirty="0">
              <a:ea typeface="맑은 고딕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A03A84-34DB-6643-B7B2-26F13313454E}"/>
              </a:ext>
            </a:extLst>
          </p:cNvPr>
          <p:cNvSpPr txBox="1"/>
          <p:nvPr/>
        </p:nvSpPr>
        <p:spPr>
          <a:xfrm>
            <a:off x="1101846" y="1338838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상상력</a:t>
            </a:r>
            <a:endParaRPr lang="en-US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896401-6F02-FA47-8CC7-A8BD0EE19FF2}"/>
              </a:ext>
            </a:extLst>
          </p:cNvPr>
          <p:cNvSpPr txBox="1"/>
          <p:nvPr/>
        </p:nvSpPr>
        <p:spPr>
          <a:xfrm>
            <a:off x="6364243" y="1292434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온라인 게임</a:t>
            </a:r>
            <a:endParaRPr lang="en-US" sz="28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27663F-E09D-D247-AF97-88FABDC20F31}"/>
              </a:ext>
            </a:extLst>
          </p:cNvPr>
          <p:cNvSpPr txBox="1"/>
          <p:nvPr/>
        </p:nvSpPr>
        <p:spPr>
          <a:xfrm>
            <a:off x="1101846" y="2019921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가능하다</a:t>
            </a:r>
            <a:endParaRPr lang="en-US" sz="28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2D3FA8-33D4-3F43-8DC1-997EFF288F54}"/>
              </a:ext>
            </a:extLst>
          </p:cNvPr>
          <p:cNvSpPr txBox="1"/>
          <p:nvPr/>
        </p:nvSpPr>
        <p:spPr>
          <a:xfrm>
            <a:off x="6364243" y="1990560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허락하다</a:t>
            </a:r>
            <a:endParaRPr lang="en-US" sz="28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4BA724-83C4-DE43-AB7B-AB252BC2E067}"/>
              </a:ext>
            </a:extLst>
          </p:cNvPr>
          <p:cNvSpPr txBox="1"/>
          <p:nvPr/>
        </p:nvSpPr>
        <p:spPr>
          <a:xfrm>
            <a:off x="1101846" y="2701004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빠지다</a:t>
            </a:r>
            <a:endParaRPr lang="en-US" sz="28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E52B8E6-F5E6-3444-B335-2D62E1DE88B8}"/>
              </a:ext>
            </a:extLst>
          </p:cNvPr>
          <p:cNvSpPr txBox="1"/>
          <p:nvPr/>
        </p:nvSpPr>
        <p:spPr>
          <a:xfrm>
            <a:off x="6364243" y="2688686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지나치다</a:t>
            </a:r>
            <a:endParaRPr lang="en-US" sz="28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6A54FE-167D-E84C-9B15-5B3A94F4EE47}"/>
              </a:ext>
            </a:extLst>
          </p:cNvPr>
          <p:cNvSpPr txBox="1"/>
          <p:nvPr/>
        </p:nvSpPr>
        <p:spPr>
          <a:xfrm>
            <a:off x="1101846" y="3382087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방해가 되다</a:t>
            </a:r>
            <a:endParaRPr lang="en-US" sz="28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6D648A-6470-4B4E-B352-56D5C0EE3C80}"/>
              </a:ext>
            </a:extLst>
          </p:cNvPr>
          <p:cNvSpPr txBox="1"/>
          <p:nvPr/>
        </p:nvSpPr>
        <p:spPr>
          <a:xfrm>
            <a:off x="6364243" y="3386812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대화가 줄다</a:t>
            </a:r>
            <a:endParaRPr lang="en-US" sz="28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DC5F178-8A41-9346-B4DB-6C473C22F918}"/>
              </a:ext>
            </a:extLst>
          </p:cNvPr>
          <p:cNvSpPr txBox="1"/>
          <p:nvPr/>
        </p:nvSpPr>
        <p:spPr>
          <a:xfrm>
            <a:off x="1101846" y="4063170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시력</a:t>
            </a:r>
            <a:endParaRPr lang="en-US" sz="28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98B2450-045A-3846-AE0D-D711EFB0711C}"/>
              </a:ext>
            </a:extLst>
          </p:cNvPr>
          <p:cNvSpPr txBox="1"/>
          <p:nvPr/>
        </p:nvSpPr>
        <p:spPr>
          <a:xfrm>
            <a:off x="6364243" y="4084938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야단을 맞다</a:t>
            </a:r>
            <a:endParaRPr lang="en-US" sz="28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5E8CD1-5D6D-8045-9742-12CE1EDDC04D}"/>
              </a:ext>
            </a:extLst>
          </p:cNvPr>
          <p:cNvSpPr txBox="1"/>
          <p:nvPr/>
        </p:nvSpPr>
        <p:spPr>
          <a:xfrm>
            <a:off x="1101846" y="4744255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건강을 해치다</a:t>
            </a:r>
            <a:endParaRPr lang="en-US" sz="28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5A4EE1-0118-C44C-A96C-690C6278A35A}"/>
              </a:ext>
            </a:extLst>
          </p:cNvPr>
          <p:cNvSpPr txBox="1"/>
          <p:nvPr/>
        </p:nvSpPr>
        <p:spPr>
          <a:xfrm>
            <a:off x="6364243" y="4783064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시간을 낭비하다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7" name="Google Shape;182;p29">
            <a:extLst>
              <a:ext uri="{FF2B5EF4-FFF2-40B4-BE49-F238E27FC236}">
                <a16:creationId xmlns:a16="http://schemas.microsoft.com/office/drawing/2014/main" id="{545B4763-8B17-014E-A886-CB6F7CA1E7F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6389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4" grpId="0"/>
      <p:bldP spid="26" grpId="0"/>
      <p:bldP spid="28" grpId="0"/>
      <p:bldP spid="30" grpId="0"/>
      <p:bldP spid="32" grpId="0"/>
      <p:bldP spid="34" grpId="0"/>
      <p:bldP spid="36" grpId="0"/>
      <p:bldP spid="38" grpId="0"/>
      <p:bldP spid="40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322260" y="1143780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도록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217713" y="2995520"/>
            <a:ext cx="11756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1. </a:t>
            </a:r>
            <a:r>
              <a:rPr lang="ko-KR" altLang="en-US" sz="3000" dirty="0"/>
              <a:t>아이들이 안전하게 길을 </a:t>
            </a:r>
            <a:r>
              <a:rPr lang="ko-KR" altLang="en-US" sz="3000" dirty="0">
                <a:solidFill>
                  <a:srgbClr val="FF0000"/>
                </a:solidFill>
              </a:rPr>
              <a:t>건너도록</a:t>
            </a:r>
            <a:r>
              <a:rPr lang="ko-KR" altLang="en-US" sz="3000" dirty="0"/>
              <a:t> 차들이 기다려 줬어요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217713" y="3828923"/>
            <a:ext cx="10092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2.</a:t>
            </a:r>
            <a:r>
              <a:rPr lang="ko-KR" altLang="en-US" sz="3000" dirty="0"/>
              <a:t> 온라인 게임에 빠지지 </a:t>
            </a:r>
            <a:r>
              <a:rPr lang="ko-KR" altLang="en-US" sz="3000" dirty="0">
                <a:solidFill>
                  <a:srgbClr val="FF0000"/>
                </a:solidFill>
              </a:rPr>
              <a:t>않도록</a:t>
            </a:r>
            <a:r>
              <a:rPr lang="ko-KR" altLang="en-US" sz="3000" dirty="0"/>
              <a:t> 노력해야 해요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322260" y="4662327"/>
            <a:ext cx="116963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3.</a:t>
            </a:r>
            <a:r>
              <a:rPr lang="ko-KR" altLang="en-US" sz="2800" dirty="0"/>
              <a:t> </a:t>
            </a:r>
            <a:r>
              <a:rPr lang="en-US" altLang="ko-KR" sz="3000" dirty="0"/>
              <a:t>A</a:t>
            </a:r>
            <a:r>
              <a:rPr lang="ko-KR" altLang="en-US" sz="3000" dirty="0"/>
              <a:t>   수빈아</a:t>
            </a:r>
            <a:r>
              <a:rPr lang="en-US" altLang="ko-KR" sz="3000" dirty="0"/>
              <a:t>,</a:t>
            </a:r>
            <a:r>
              <a:rPr lang="ko-KR" altLang="en-US" sz="3000" dirty="0"/>
              <a:t> 어떻게 하면 공부를 잘할 수 있어</a:t>
            </a:r>
            <a:r>
              <a:rPr lang="en-US" altLang="ko-KR" sz="3000" dirty="0"/>
              <a:t>?</a:t>
            </a:r>
            <a:r>
              <a:rPr lang="ko-KR" altLang="en-US" sz="3000" dirty="0"/>
              <a:t> 나도 좀 가르쳐 줘</a:t>
            </a:r>
            <a:r>
              <a:rPr lang="en-US" altLang="ko-KR" sz="3000" dirty="0"/>
              <a:t>.</a:t>
            </a:r>
          </a:p>
          <a:p>
            <a:r>
              <a:rPr lang="ko-KR" altLang="en-US" sz="3000" dirty="0"/>
              <a:t>    </a:t>
            </a:r>
            <a:r>
              <a:rPr lang="en-US" sz="3000" dirty="0"/>
              <a:t>B </a:t>
            </a:r>
            <a:r>
              <a:rPr lang="ko-KR" altLang="en-US" sz="3000" dirty="0"/>
              <a:t>  수업을 열심히 듣고 수업 내용을 잊지 </a:t>
            </a:r>
            <a:r>
              <a:rPr lang="ko-KR" altLang="en-US" sz="3000" dirty="0">
                <a:solidFill>
                  <a:srgbClr val="FF0000"/>
                </a:solidFill>
              </a:rPr>
              <a:t>않도록</a:t>
            </a:r>
            <a:r>
              <a:rPr lang="ko-KR" altLang="en-US" sz="3000" dirty="0"/>
              <a:t> 그날 바로     </a:t>
            </a:r>
            <a:endParaRPr lang="en-US" altLang="ko-KR" sz="3000" dirty="0"/>
          </a:p>
          <a:p>
            <a:r>
              <a:rPr lang="ko-KR" altLang="en-US" sz="3000" dirty="0"/>
              <a:t>          복습하면 돼</a:t>
            </a:r>
            <a:r>
              <a:rPr lang="en-US" altLang="ko-KR" sz="3000" dirty="0"/>
              <a:t>.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201123" y="1785297"/>
            <a:ext cx="11785600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   (Attached to a verb or an adjective) This is used to </a:t>
            </a:r>
            <a:r>
              <a:rPr lang="en-US" altLang="ko-KR" sz="2800"/>
              <a:t>state purpose </a:t>
            </a:r>
            <a:r>
              <a:rPr lang="en-US" altLang="ko-KR" sz="2800" dirty="0"/>
              <a:t>or standard of the succeeding action.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2E2ADE0-AF11-BB4C-9FC4-977184CFDF78}"/>
              </a:ext>
            </a:extLst>
          </p:cNvPr>
          <p:cNvSpPr txBox="1">
            <a:spLocks/>
          </p:cNvSpPr>
          <p:nvPr/>
        </p:nvSpPr>
        <p:spPr>
          <a:xfrm>
            <a:off x="3639745" y="113885"/>
            <a:ext cx="4912509" cy="96945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/>
              <a:t>Unit 03 </a:t>
            </a:r>
            <a:r>
              <a:rPr lang="ko-KR" altLang="en-US" sz="2800" dirty="0"/>
              <a:t>게임은 적당히</a:t>
            </a:r>
            <a:br>
              <a:rPr lang="en-US" altLang="ko-KR" sz="2800" dirty="0"/>
            </a:br>
            <a:r>
              <a:rPr lang="ko-KR" altLang="en-US" sz="2800" dirty="0"/>
              <a:t> 문법과 표현 </a:t>
            </a:r>
            <a:r>
              <a:rPr lang="en-US" altLang="ko-KR" sz="2800" dirty="0"/>
              <a:t>1</a:t>
            </a:r>
            <a:r>
              <a:rPr lang="ko-KR" altLang="en-US" sz="2800" dirty="0"/>
              <a:t> 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CEE34DD0-CC47-394D-A9E8-744758C4D31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9298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20" grpId="0"/>
      <p:bldP spid="22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A999991-76E9-D147-B21A-6BBD6014AFA6}"/>
              </a:ext>
            </a:extLst>
          </p:cNvPr>
          <p:cNvSpPr txBox="1">
            <a:spLocks/>
          </p:cNvSpPr>
          <p:nvPr/>
        </p:nvSpPr>
        <p:spPr>
          <a:xfrm>
            <a:off x="3944543" y="113885"/>
            <a:ext cx="4912509" cy="8005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03 </a:t>
            </a:r>
            <a:r>
              <a:rPr lang="ko-KR" altLang="en-US" sz="2400" dirty="0"/>
              <a:t>게임은 적당히</a:t>
            </a:r>
            <a:br>
              <a:rPr lang="en-US" altLang="ko-KR" sz="2400" dirty="0"/>
            </a:br>
            <a:r>
              <a:rPr lang="ko-KR" altLang="en-US" sz="2400" dirty="0"/>
              <a:t> 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도록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758A9D-BB34-3044-83C8-737BCE4BBF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9839" y="1732143"/>
            <a:ext cx="4255619" cy="4579416"/>
          </a:xfrm>
          <a:prstGeom prst="rect">
            <a:avLst/>
          </a:prstGeom>
        </p:spPr>
      </p:pic>
      <p:sp>
        <p:nvSpPr>
          <p:cNvPr id="7" name="Oval Callout 6">
            <a:extLst>
              <a:ext uri="{FF2B5EF4-FFF2-40B4-BE49-F238E27FC236}">
                <a16:creationId xmlns:a16="http://schemas.microsoft.com/office/drawing/2014/main" id="{AC176E7A-CE83-EC41-B6E7-222C16A9BA6F}"/>
              </a:ext>
            </a:extLst>
          </p:cNvPr>
          <p:cNvSpPr/>
          <p:nvPr/>
        </p:nvSpPr>
        <p:spPr>
          <a:xfrm>
            <a:off x="391615" y="1732143"/>
            <a:ext cx="5704384" cy="2743200"/>
          </a:xfrm>
          <a:prstGeom prst="wedgeEllipseCallout">
            <a:avLst>
              <a:gd name="adj1" fmla="val 69755"/>
              <a:gd name="adj2" fmla="val 39755"/>
            </a:avLst>
          </a:prstGeom>
          <a:solidFill>
            <a:srgbClr val="FFC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bg1"/>
              </a:solidFill>
            </a:endParaRPr>
          </a:p>
          <a:p>
            <a:pPr algn="ctr"/>
            <a:endParaRPr lang="en-US" sz="3200" dirty="0">
              <a:solidFill>
                <a:schemeClr val="bg1"/>
              </a:solidFill>
            </a:endParaRPr>
          </a:p>
          <a:p>
            <a:pPr algn="ctr"/>
            <a:r>
              <a:rPr lang="ko-KR" altLang="en-US" sz="3200" dirty="0" err="1">
                <a:solidFill>
                  <a:schemeClr val="bg1"/>
                </a:solidFill>
              </a:rPr>
              <a:t>노력할게요</a:t>
            </a:r>
            <a:r>
              <a:rPr lang="en-US" altLang="ko-KR" sz="3200" dirty="0">
                <a:solidFill>
                  <a:schemeClr val="bg1"/>
                </a:solidFill>
              </a:rPr>
              <a:t>.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857C83-CD28-EF44-AB9D-89D40C1DF9BD}"/>
              </a:ext>
            </a:extLst>
          </p:cNvPr>
          <p:cNvSpPr txBox="1"/>
          <p:nvPr/>
        </p:nvSpPr>
        <p:spPr>
          <a:xfrm>
            <a:off x="1430898" y="2700177"/>
            <a:ext cx="4137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chemeClr val="bg1"/>
                </a:solidFill>
              </a:rPr>
              <a:t>게임 시간을 줄이다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563234-2297-1244-BEA9-99543D78ED52}"/>
              </a:ext>
            </a:extLst>
          </p:cNvPr>
          <p:cNvSpPr txBox="1"/>
          <p:nvPr/>
        </p:nvSpPr>
        <p:spPr>
          <a:xfrm>
            <a:off x="1430898" y="2700176"/>
            <a:ext cx="4137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chemeClr val="bg1"/>
                </a:solidFill>
              </a:rPr>
              <a:t>게임 시간을 줄이</a:t>
            </a:r>
            <a:r>
              <a:rPr lang="ko-KR" altLang="en-US" sz="3200" dirty="0">
                <a:solidFill>
                  <a:srgbClr val="FF0000"/>
                </a:solidFill>
              </a:rPr>
              <a:t>도록</a:t>
            </a:r>
            <a:r>
              <a:rPr lang="ko-KR" altLang="en-US" sz="3200" dirty="0">
                <a:solidFill>
                  <a:schemeClr val="bg1"/>
                </a:solidFill>
              </a:rPr>
              <a:t>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61AADF78-A1B0-D644-BA1B-BBC91B5C017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F10D0E-6097-DC45-A385-46D9D84AC53C}"/>
              </a:ext>
            </a:extLst>
          </p:cNvPr>
          <p:cNvSpPr txBox="1"/>
          <p:nvPr/>
        </p:nvSpPr>
        <p:spPr>
          <a:xfrm>
            <a:off x="2395733" y="1061661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도록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 사용해서 이야기해 보세요</a:t>
            </a:r>
            <a:r>
              <a:rPr lang="en-US" altLang="ko-KR" sz="280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34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74119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A999991-76E9-D147-B21A-6BBD6014AFA6}"/>
              </a:ext>
            </a:extLst>
          </p:cNvPr>
          <p:cNvSpPr txBox="1">
            <a:spLocks/>
          </p:cNvSpPr>
          <p:nvPr/>
        </p:nvSpPr>
        <p:spPr>
          <a:xfrm>
            <a:off x="3944543" y="113885"/>
            <a:ext cx="4912509" cy="8005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03 </a:t>
            </a:r>
            <a:r>
              <a:rPr lang="ko-KR" altLang="en-US" sz="2400" dirty="0"/>
              <a:t>게임은 적당히</a:t>
            </a:r>
            <a:br>
              <a:rPr lang="en-US" altLang="ko-KR" sz="2400" dirty="0"/>
            </a:br>
            <a:r>
              <a:rPr lang="ko-KR" altLang="en-US" sz="2400" dirty="0"/>
              <a:t> 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도록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758A9D-BB34-3044-83C8-737BCE4BBF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9839" y="1732143"/>
            <a:ext cx="4255619" cy="4579416"/>
          </a:xfrm>
          <a:prstGeom prst="rect">
            <a:avLst/>
          </a:prstGeom>
        </p:spPr>
      </p:pic>
      <p:sp>
        <p:nvSpPr>
          <p:cNvPr id="7" name="Oval Callout 6">
            <a:extLst>
              <a:ext uri="{FF2B5EF4-FFF2-40B4-BE49-F238E27FC236}">
                <a16:creationId xmlns:a16="http://schemas.microsoft.com/office/drawing/2014/main" id="{AC176E7A-CE83-EC41-B6E7-222C16A9BA6F}"/>
              </a:ext>
            </a:extLst>
          </p:cNvPr>
          <p:cNvSpPr/>
          <p:nvPr/>
        </p:nvSpPr>
        <p:spPr>
          <a:xfrm>
            <a:off x="391615" y="1732143"/>
            <a:ext cx="5704384" cy="2743200"/>
          </a:xfrm>
          <a:prstGeom prst="wedgeEllipseCallout">
            <a:avLst>
              <a:gd name="adj1" fmla="val 69755"/>
              <a:gd name="adj2" fmla="val 39755"/>
            </a:avLst>
          </a:prstGeom>
          <a:solidFill>
            <a:srgbClr val="FFC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bg1"/>
              </a:solidFill>
            </a:endParaRPr>
          </a:p>
          <a:p>
            <a:pPr algn="ctr"/>
            <a:endParaRPr lang="en-US" sz="3200" dirty="0">
              <a:solidFill>
                <a:schemeClr val="bg1"/>
              </a:solidFill>
            </a:endParaRPr>
          </a:p>
          <a:p>
            <a:pPr algn="ctr"/>
            <a:r>
              <a:rPr lang="ko-KR" altLang="en-US" sz="3200" dirty="0" err="1">
                <a:solidFill>
                  <a:schemeClr val="bg1"/>
                </a:solidFill>
              </a:rPr>
              <a:t>노력할게요</a:t>
            </a:r>
            <a:r>
              <a:rPr lang="en-US" altLang="ko-KR" sz="3200" dirty="0">
                <a:solidFill>
                  <a:schemeClr val="bg1"/>
                </a:solidFill>
              </a:rPr>
              <a:t>.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857C83-CD28-EF44-AB9D-89D40C1DF9BD}"/>
              </a:ext>
            </a:extLst>
          </p:cNvPr>
          <p:cNvSpPr txBox="1"/>
          <p:nvPr/>
        </p:nvSpPr>
        <p:spPr>
          <a:xfrm>
            <a:off x="1181091" y="2645914"/>
            <a:ext cx="4455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chemeClr val="bg1"/>
                </a:solidFill>
              </a:rPr>
              <a:t>약속 시간에 늦지 않다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563234-2297-1244-BEA9-99543D78ED52}"/>
              </a:ext>
            </a:extLst>
          </p:cNvPr>
          <p:cNvSpPr txBox="1"/>
          <p:nvPr/>
        </p:nvSpPr>
        <p:spPr>
          <a:xfrm>
            <a:off x="1181091" y="2645913"/>
            <a:ext cx="46651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solidFill>
                  <a:schemeClr val="bg1"/>
                </a:solidFill>
              </a:rPr>
              <a:t>약속 시간에 늦지 않</a:t>
            </a:r>
            <a:r>
              <a:rPr lang="ko-KR" altLang="en-US" sz="3200" dirty="0">
                <a:solidFill>
                  <a:srgbClr val="FF0000"/>
                </a:solidFill>
              </a:rPr>
              <a:t>도록</a:t>
            </a:r>
            <a:r>
              <a:rPr lang="ko-KR" altLang="en-US" sz="3200" dirty="0">
                <a:solidFill>
                  <a:schemeClr val="bg1"/>
                </a:solidFill>
              </a:rPr>
              <a:t>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79CB4BB7-7B8B-8145-AD2F-09EC49AC521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391FC9-938F-FE4B-BA37-A1BAFCBBEF35}"/>
              </a:ext>
            </a:extLst>
          </p:cNvPr>
          <p:cNvSpPr txBox="1"/>
          <p:nvPr/>
        </p:nvSpPr>
        <p:spPr>
          <a:xfrm>
            <a:off x="2395733" y="1061661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도록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P.34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8946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A999991-76E9-D147-B21A-6BBD6014AFA6}"/>
              </a:ext>
            </a:extLst>
          </p:cNvPr>
          <p:cNvSpPr txBox="1">
            <a:spLocks/>
          </p:cNvSpPr>
          <p:nvPr/>
        </p:nvSpPr>
        <p:spPr>
          <a:xfrm>
            <a:off x="3944543" y="113885"/>
            <a:ext cx="4912509" cy="8005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03 </a:t>
            </a:r>
            <a:r>
              <a:rPr lang="ko-KR" altLang="en-US" sz="2400" dirty="0"/>
              <a:t>게임은 적당히</a:t>
            </a:r>
            <a:br>
              <a:rPr lang="en-US" altLang="ko-KR" sz="2400" dirty="0"/>
            </a:br>
            <a:r>
              <a:rPr lang="ko-KR" altLang="en-US" sz="2400" dirty="0"/>
              <a:t> 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도록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758A9D-BB34-3044-83C8-737BCE4BBF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9839" y="1732143"/>
            <a:ext cx="4255619" cy="4579416"/>
          </a:xfrm>
          <a:prstGeom prst="rect">
            <a:avLst/>
          </a:prstGeom>
        </p:spPr>
      </p:pic>
      <p:sp>
        <p:nvSpPr>
          <p:cNvPr id="7" name="Oval Callout 6">
            <a:extLst>
              <a:ext uri="{FF2B5EF4-FFF2-40B4-BE49-F238E27FC236}">
                <a16:creationId xmlns:a16="http://schemas.microsoft.com/office/drawing/2014/main" id="{AC176E7A-CE83-EC41-B6E7-222C16A9BA6F}"/>
              </a:ext>
            </a:extLst>
          </p:cNvPr>
          <p:cNvSpPr/>
          <p:nvPr/>
        </p:nvSpPr>
        <p:spPr>
          <a:xfrm>
            <a:off x="570156" y="1732143"/>
            <a:ext cx="5704384" cy="2743200"/>
          </a:xfrm>
          <a:prstGeom prst="wedgeEllipseCallout">
            <a:avLst>
              <a:gd name="adj1" fmla="val 69755"/>
              <a:gd name="adj2" fmla="val 39755"/>
            </a:avLst>
          </a:prstGeom>
          <a:solidFill>
            <a:srgbClr val="FFC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bg1"/>
              </a:solidFill>
            </a:endParaRPr>
          </a:p>
          <a:p>
            <a:pPr algn="ctr"/>
            <a:endParaRPr lang="en-US" sz="3200" dirty="0">
              <a:solidFill>
                <a:schemeClr val="bg1"/>
              </a:solidFill>
            </a:endParaRPr>
          </a:p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노력할게요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98E39F44-F555-634A-BDC4-3BC1DA1D9F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B900B5-F5F7-2F45-8AA1-8696C2DD0C70}"/>
              </a:ext>
            </a:extLst>
          </p:cNvPr>
          <p:cNvSpPr txBox="1"/>
          <p:nvPr/>
        </p:nvSpPr>
        <p:spPr>
          <a:xfrm>
            <a:off x="2395733" y="1061661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도록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 사용해서 이야기해 보세요</a:t>
            </a:r>
            <a:r>
              <a:rPr lang="en-US" altLang="ko-KR" sz="280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34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65613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A999991-76E9-D147-B21A-6BBD6014AFA6}"/>
              </a:ext>
            </a:extLst>
          </p:cNvPr>
          <p:cNvSpPr txBox="1">
            <a:spLocks/>
          </p:cNvSpPr>
          <p:nvPr/>
        </p:nvSpPr>
        <p:spPr>
          <a:xfrm>
            <a:off x="3944543" y="113885"/>
            <a:ext cx="4912509" cy="8005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03 </a:t>
            </a:r>
            <a:r>
              <a:rPr lang="ko-KR" altLang="en-US" sz="2400" dirty="0"/>
              <a:t>게임은 적당히</a:t>
            </a:r>
            <a:br>
              <a:rPr lang="en-US" altLang="ko-KR" sz="2400" dirty="0"/>
            </a:br>
            <a:r>
              <a:rPr lang="ko-KR" altLang="en-US" sz="2400" dirty="0"/>
              <a:t> 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도록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B900B5-F5F7-2F45-8AA1-8696C2DD0C70}"/>
              </a:ext>
            </a:extLst>
          </p:cNvPr>
          <p:cNvSpPr txBox="1"/>
          <p:nvPr/>
        </p:nvSpPr>
        <p:spPr>
          <a:xfrm>
            <a:off x="2395733" y="1061661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도록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 사용해서 이야기해 보세요</a:t>
            </a:r>
            <a:r>
              <a:rPr lang="en-US" altLang="ko-KR" sz="280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34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9997A08-5691-A54B-A671-315E41DEBEB1}"/>
              </a:ext>
            </a:extLst>
          </p:cNvPr>
          <p:cNvSpPr/>
          <p:nvPr/>
        </p:nvSpPr>
        <p:spPr>
          <a:xfrm>
            <a:off x="342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늦잠을 자지 않다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5A8DBAE-4D77-3349-92AE-801C74529F2D}"/>
              </a:ext>
            </a:extLst>
          </p:cNvPr>
          <p:cNvSpPr/>
          <p:nvPr/>
        </p:nvSpPr>
        <p:spPr>
          <a:xfrm>
            <a:off x="6819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저녁에 일찍 자야 돼요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269FE0-8A4B-3A47-990F-A8A4EED07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5893" y="3429000"/>
            <a:ext cx="3125858" cy="3082850"/>
          </a:xfrm>
          <a:prstGeom prst="rect">
            <a:avLst/>
          </a:prstGeom>
        </p:spPr>
      </p:pic>
      <p:sp>
        <p:nvSpPr>
          <p:cNvPr id="11" name="Oval Callout 10">
            <a:extLst>
              <a:ext uri="{FF2B5EF4-FFF2-40B4-BE49-F238E27FC236}">
                <a16:creationId xmlns:a16="http://schemas.microsoft.com/office/drawing/2014/main" id="{B6C1F6DC-BA1F-3D49-8473-C19792949671}"/>
              </a:ext>
            </a:extLst>
          </p:cNvPr>
          <p:cNvSpPr/>
          <p:nvPr/>
        </p:nvSpPr>
        <p:spPr>
          <a:xfrm>
            <a:off x="342900" y="2817226"/>
            <a:ext cx="6651733" cy="2006233"/>
          </a:xfrm>
          <a:prstGeom prst="wedgeEllipseCallout">
            <a:avLst>
              <a:gd name="adj1" fmla="val 69755"/>
              <a:gd name="adj2" fmla="val 39755"/>
            </a:avLst>
          </a:prstGeom>
          <a:solidFill>
            <a:srgbClr val="FFC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bg1"/>
                </a:solidFill>
              </a:rPr>
              <a:t>늦잠을 자지 않도록 저녁에 일찍 자야 돼요</a:t>
            </a:r>
            <a:r>
              <a:rPr lang="en-US" altLang="ko-KR" sz="3200" dirty="0">
                <a:solidFill>
                  <a:schemeClr val="bg1"/>
                </a:solidFill>
              </a:rPr>
              <a:t>.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4C91E58B-259A-9E43-A31C-6E3DD1B64B1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10930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1207</Words>
  <Application>Microsoft Office PowerPoint</Application>
  <PresentationFormat>Widescreen</PresentationFormat>
  <Paragraphs>228</Paragraphs>
  <Slides>27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Gulim</vt:lpstr>
      <vt:lpstr>Gulim</vt:lpstr>
      <vt:lpstr>맑은 고딕</vt:lpstr>
      <vt:lpstr>Arial</vt:lpstr>
      <vt:lpstr>Calibri</vt:lpstr>
      <vt:lpstr>Calibri Light</vt:lpstr>
      <vt:lpstr>Palatino Linotype</vt:lpstr>
      <vt:lpstr>Wingdings 3</vt:lpstr>
      <vt:lpstr>Office Theme</vt:lpstr>
      <vt:lpstr>     재외동포를 위한 한국어(영어권)   4-2  </vt:lpstr>
      <vt:lpstr>PowerPoint Presentation</vt:lpstr>
      <vt:lpstr>PowerPoint Presentation</vt:lpstr>
      <vt:lpstr>Unit 03 게임은 적당히  어휘 Vcabulary~Flashcards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듣고 말해 봐요 P.36</vt:lpstr>
      <vt:lpstr>듣고 말해 봐요 P.37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4-2</dc:title>
  <dc:creator>Microsoft Office User</dc:creator>
  <cp:lastModifiedBy>Hyunkyu Yi</cp:lastModifiedBy>
  <cp:revision>26</cp:revision>
  <dcterms:created xsi:type="dcterms:W3CDTF">2020-04-21T13:25:15Z</dcterms:created>
  <dcterms:modified xsi:type="dcterms:W3CDTF">2020-05-05T00:56:18Z</dcterms:modified>
</cp:coreProperties>
</file>